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3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5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6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789" r:id="rId2"/>
    <p:sldMasterId id="2147483800" r:id="rId3"/>
    <p:sldMasterId id="2147483821" r:id="rId4"/>
    <p:sldMasterId id="2147483839" r:id="rId5"/>
    <p:sldMasterId id="2147483854" r:id="rId6"/>
    <p:sldMasterId id="2147483932" r:id="rId7"/>
  </p:sldMasterIdLst>
  <p:notesMasterIdLst>
    <p:notesMasterId r:id="rId74"/>
  </p:notesMasterIdLst>
  <p:handoutMasterIdLst>
    <p:handoutMasterId r:id="rId75"/>
  </p:handoutMasterIdLst>
  <p:sldIdLst>
    <p:sldId id="552" r:id="rId8"/>
    <p:sldId id="547" r:id="rId9"/>
    <p:sldId id="647" r:id="rId10"/>
    <p:sldId id="646" r:id="rId11"/>
    <p:sldId id="632" r:id="rId12"/>
    <p:sldId id="648" r:id="rId13"/>
    <p:sldId id="649" r:id="rId14"/>
    <p:sldId id="650" r:id="rId15"/>
    <p:sldId id="651" r:id="rId16"/>
    <p:sldId id="652" r:id="rId17"/>
    <p:sldId id="653" r:id="rId18"/>
    <p:sldId id="654" r:id="rId19"/>
    <p:sldId id="655" r:id="rId20"/>
    <p:sldId id="656" r:id="rId21"/>
    <p:sldId id="657" r:id="rId22"/>
    <p:sldId id="658" r:id="rId23"/>
    <p:sldId id="659" r:id="rId24"/>
    <p:sldId id="660" r:id="rId25"/>
    <p:sldId id="661" r:id="rId26"/>
    <p:sldId id="662" r:id="rId27"/>
    <p:sldId id="663" r:id="rId28"/>
    <p:sldId id="708" r:id="rId29"/>
    <p:sldId id="664" r:id="rId30"/>
    <p:sldId id="665" r:id="rId31"/>
    <p:sldId id="666" r:id="rId32"/>
    <p:sldId id="667" r:id="rId33"/>
    <p:sldId id="668" r:id="rId34"/>
    <p:sldId id="669" r:id="rId35"/>
    <p:sldId id="670" r:id="rId36"/>
    <p:sldId id="705" r:id="rId37"/>
    <p:sldId id="671" r:id="rId38"/>
    <p:sldId id="672" r:id="rId39"/>
    <p:sldId id="673" r:id="rId40"/>
    <p:sldId id="674" r:id="rId41"/>
    <p:sldId id="675" r:id="rId42"/>
    <p:sldId id="677" r:id="rId43"/>
    <p:sldId id="678" r:id="rId44"/>
    <p:sldId id="679" r:id="rId45"/>
    <p:sldId id="680" r:id="rId46"/>
    <p:sldId id="681" r:id="rId47"/>
    <p:sldId id="683" r:id="rId48"/>
    <p:sldId id="682" r:id="rId49"/>
    <p:sldId id="684" r:id="rId50"/>
    <p:sldId id="685" r:id="rId51"/>
    <p:sldId id="686" r:id="rId52"/>
    <p:sldId id="687" r:id="rId53"/>
    <p:sldId id="704" r:id="rId54"/>
    <p:sldId id="688" r:id="rId55"/>
    <p:sldId id="689" r:id="rId56"/>
    <p:sldId id="691" r:id="rId57"/>
    <p:sldId id="690" r:id="rId58"/>
    <p:sldId id="692" r:id="rId59"/>
    <p:sldId id="693" r:id="rId60"/>
    <p:sldId id="694" r:id="rId61"/>
    <p:sldId id="695" r:id="rId62"/>
    <p:sldId id="706" r:id="rId63"/>
    <p:sldId id="707" r:id="rId64"/>
    <p:sldId id="697" r:id="rId65"/>
    <p:sldId id="696" r:id="rId66"/>
    <p:sldId id="698" r:id="rId67"/>
    <p:sldId id="701" r:id="rId68"/>
    <p:sldId id="709" r:id="rId69"/>
    <p:sldId id="699" r:id="rId70"/>
    <p:sldId id="700" r:id="rId71"/>
    <p:sldId id="702" r:id="rId72"/>
    <p:sldId id="703" r:id="rId73"/>
  </p:sldIdLst>
  <p:sldSz cx="9144000" cy="6858000" type="screen4x3"/>
  <p:notesSz cx="67691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 userDrawn="1">
          <p15:clr>
            <a:srgbClr val="A4A3A4"/>
          </p15:clr>
        </p15:guide>
        <p15:guide id="2" pos="213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3A43"/>
    <a:srgbClr val="313133"/>
    <a:srgbClr val="003466"/>
    <a:srgbClr val="787878"/>
    <a:srgbClr val="646464"/>
    <a:srgbClr val="E6E6E6"/>
    <a:srgbClr val="DCDCDC"/>
    <a:srgbClr val="525254"/>
    <a:srgbClr val="B20837"/>
    <a:srgbClr val="0563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7" autoAdjust="0"/>
    <p:restoredTop sz="94605" autoAdjust="0"/>
  </p:normalViewPr>
  <p:slideViewPr>
    <p:cSldViewPr snapToGrid="0" showGuides="1">
      <p:cViewPr varScale="1">
        <p:scale>
          <a:sx n="72" d="100"/>
          <a:sy n="72" d="100"/>
        </p:scale>
        <p:origin x="1284" y="72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74"/>
    </p:cViewPr>
  </p:sorter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3120"/>
        <p:guide pos="21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16" Type="http://schemas.openxmlformats.org/officeDocument/2006/relationships/slide" Target="slides/slide9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viewProps" Target="view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microsoft.com/office/2015/10/relationships/revisionInfo" Target="revisionInfo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/>
              <a:t>Scenario Number 03 - ECU Appendix B - Acquisition Requests (Scheduled for December 2015)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34257" y="0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F226F-8ED5-495D-A17F-2CD75E10BF0C}" type="datetimeFigureOut">
              <a:rPr lang="en-US" smtClean="0"/>
              <a:t>16-Aug-18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34257" y="9408981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C4FF8-6ED0-4190-AEBB-5AD2583082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33286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/>
              <a:t>Scenario Number 03 - ECU Appendix B - Acquisition Requests (Scheduled for December 2015)</a:t>
            </a:r>
            <a:endParaRPr lang="en-US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34257" y="0"/>
            <a:ext cx="2933277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2BA45-5BA8-4098-BC1A-EE8A5C9DAADA}" type="datetimeFigureOut">
              <a:rPr lang="en-US" smtClean="0"/>
              <a:t>16-Aug-18</a:t>
            </a:fld>
            <a:endParaRPr lang="en-US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6910" y="4767262"/>
            <a:ext cx="541528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33277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34257" y="9408981"/>
            <a:ext cx="2933277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BCF67-2B39-4494-9A46-CAA40423D8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66379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18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9590"/>
            <a:ext cx="9155957" cy="657014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6216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93259597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61014441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utterstock_201882418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9203792" cy="5631322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5683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0575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  <a:p>
            <a:pPr lvl="2"/>
            <a:r>
              <a:rPr lang="en-US" dirty="0"/>
              <a:t>3rd level 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1225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/>
              <a:t>1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/>
              <a:t>2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/>
              <a:t>3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3532546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EE3A43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61604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669" y="198033"/>
            <a:ext cx="1493429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81581927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utterstock_23159863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5896251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D9432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44192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939049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59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  <a:p>
            <a:pPr lvl="2"/>
            <a:r>
              <a:rPr lang="en-US" dirty="0"/>
              <a:t>3rd level 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54D600-F5E1-4236-AEC0-BA8D049BEE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947" y="6588361"/>
            <a:ext cx="2895600" cy="266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381390-FBF6-429E-867C-2E33C0A735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9091" y="6588361"/>
            <a:ext cx="2895600" cy="266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DE3F7E-679B-409E-9582-0885997F7F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23479" y="6460104"/>
            <a:ext cx="49530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998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0423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תמונה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772" y="1954537"/>
            <a:ext cx="2568370" cy="2569464"/>
          </a:xfrm>
          <a:prstGeom prst="flowChartConnector">
            <a:avLst/>
          </a:prstGeom>
        </p:spPr>
      </p:pic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313133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465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1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2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3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4</a:t>
            </a: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936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key topic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91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 key topic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525254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713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1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38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sp>
        <p:nvSpPr>
          <p:cNvPr id="42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1091" y="192870"/>
            <a:ext cx="1490472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</p:spTree>
    <p:extLst>
      <p:ext uri="{BB962C8B-B14F-4D97-AF65-F5344CB8AC3E}">
        <p14:creationId xmlns:p14="http://schemas.microsoft.com/office/powerpoint/2010/main" val="3940971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5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40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5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6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2"/>
          <a:stretch/>
        </p:blipFill>
        <p:spPr>
          <a:xfrm>
            <a:off x="-1" y="-25393"/>
            <a:ext cx="9144001" cy="6605127"/>
          </a:xfrm>
          <a:prstGeom prst="rect">
            <a:avLst/>
          </a:prstGeom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6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4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2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354"/>
            <a:ext cx="9168828" cy="657938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71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6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3572847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572897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621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0025265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6918056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415074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7607461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607758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857750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2054946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354"/>
            <a:ext cx="9155957" cy="657014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9812309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2693146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DC406D-F335-4BA3-B7BC-288F6D6B59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1438" y="6590581"/>
            <a:ext cx="1371600" cy="2674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17E7D4-F2C5-4E2E-A60D-CF55B276AD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4064" y="6467655"/>
            <a:ext cx="628650" cy="114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DB4FC1-31A8-401B-88B3-952D8019EC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590581"/>
            <a:ext cx="28956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411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857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488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521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559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  <a:p>
            <a:pPr lvl="2"/>
            <a:r>
              <a:rPr lang="en-US" dirty="0"/>
              <a:t>3rd level 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9419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1585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תמונה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929" y="1954537"/>
            <a:ext cx="2560056" cy="2569464"/>
          </a:xfrm>
          <a:prstGeom prst="flowChartConnector">
            <a:avLst/>
          </a:prstGeom>
        </p:spPr>
      </p:pic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765451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1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2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3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608724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8385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103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0574" y="198033"/>
            <a:ext cx="1491505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4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609828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953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0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5743042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7361451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8510002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05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500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960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  <a:p>
            <a:pPr lvl="2"/>
            <a:r>
              <a:rPr lang="en-US" dirty="0"/>
              <a:t>3rd level 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34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293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909" y="1954537"/>
            <a:ext cx="2568096" cy="25694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4164021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533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1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2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3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664325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6152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003466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738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7247" y="204731"/>
            <a:ext cx="1490474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8025131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1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1138607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7993429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6347768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style Edit style Edit style Edit style Edit style Edit style Edit style 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722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style Edit style Edit style Edit style Edit style Edit style Edit style 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88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6367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  <a:p>
            <a:pPr lvl="2"/>
            <a:r>
              <a:rPr lang="en-US" dirty="0"/>
              <a:t>3rd level 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4496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6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890" y="1954537"/>
            <a:ext cx="2568133" cy="25694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6521538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1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2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3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860430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413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3010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Title 1"/>
          <p:cNvSpPr txBox="1">
            <a:spLocks/>
          </p:cNvSpPr>
          <p:nvPr userDrawn="1"/>
        </p:nvSpPr>
        <p:spPr>
          <a:xfrm>
            <a:off x="414045" y="46060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31313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AGENDA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8021" y="204731"/>
            <a:ext cx="1489700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4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70144447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78641469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2714972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style Edit style Edit style Edit style Edit style Edit style Edit style 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21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4866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style Edit style Edit style Edit style Edit style Edit style Edit style 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7141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style Edit style Edit style Edit style Edit style Edit style Edit style 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621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  <a:p>
            <a:pPr lvl="2"/>
            <a:r>
              <a:rPr lang="en-US" dirty="0"/>
              <a:t>3rd level 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5590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3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627" y="1954537"/>
            <a:ext cx="2570660" cy="2569464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1343452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1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2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3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1167519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9901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EE3A43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5655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3"/>
          <a:stretch/>
        </p:blipFill>
        <p:spPr>
          <a:xfrm>
            <a:off x="7164932" y="198033"/>
            <a:ext cx="1491166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36682238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2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958511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2469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2102713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8869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3860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  <a:p>
            <a:pPr lvl="2"/>
            <a:r>
              <a:rPr lang="en-US" dirty="0"/>
              <a:t>3rd level 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7138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676" y="1954537"/>
            <a:ext cx="2574562" cy="2569464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146492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1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2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3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4296470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4555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7488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669" y="198033"/>
            <a:ext cx="1493429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3688728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8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5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  <a:p>
            <a:pPr lvl="2"/>
            <a:r>
              <a:rPr lang="en-US" dirty="0"/>
              <a:t>Edit style – 3rd level</a:t>
            </a:r>
            <a:endParaRPr lang="he-IL" dirty="0"/>
          </a:p>
          <a:p>
            <a:pPr lvl="3"/>
            <a:r>
              <a:rPr lang="en-US" dirty="0"/>
              <a:t>Edit style – 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5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908" r:id="rId7"/>
    <p:sldLayoutId id="2147483909" r:id="rId8"/>
    <p:sldLayoutId id="2147483910" r:id="rId9"/>
    <p:sldLayoutId id="2147483929" r:id="rId10"/>
    <p:sldLayoutId id="2147483926" r:id="rId11"/>
    <p:sldLayoutId id="2147483720" r:id="rId12"/>
    <p:sldLayoutId id="2147483869" r:id="rId13"/>
    <p:sldLayoutId id="2147483728" r:id="rId14"/>
    <p:sldLayoutId id="2147483729" r:id="rId15"/>
    <p:sldLayoutId id="2147483730" r:id="rId16"/>
    <p:sldLayoutId id="2147483876" r:id="rId17"/>
    <p:sldLayoutId id="2147483820" r:id="rId18"/>
    <p:sldLayoutId id="2147483737" r:id="rId19"/>
    <p:sldLayoutId id="2147483918" r:id="rId20"/>
    <p:sldLayoutId id="2147483917" r:id="rId21"/>
    <p:sldLayoutId id="2147483912" r:id="rId22"/>
    <p:sldLayoutId id="2147483914" r:id="rId23"/>
    <p:sldLayoutId id="2147483915" r:id="rId24"/>
    <p:sldLayoutId id="2147483916" r:id="rId25"/>
    <p:sldLayoutId id="2147483927" r:id="rId26"/>
    <p:sldLayoutId id="2147483925" r:id="rId27"/>
    <p:sldLayoutId id="2147483741" r:id="rId28"/>
    <p:sldLayoutId id="2147483882" r:id="rId29"/>
    <p:sldLayoutId id="2147483884" r:id="rId30"/>
    <p:sldLayoutId id="2147483919" r:id="rId31"/>
    <p:sldLayoutId id="2147483920" r:id="rId32"/>
    <p:sldLayoutId id="2147483883" r:id="rId33"/>
    <p:sldLayoutId id="2147483921" r:id="rId34"/>
    <p:sldLayoutId id="2147483922" r:id="rId35"/>
    <p:sldLayoutId id="2147483923" r:id="rId36"/>
    <p:sldLayoutId id="2147483928" r:id="rId37"/>
    <p:sldLayoutId id="2147483924" r:id="rId38"/>
    <p:sldLayoutId id="2147483943" r:id="rId3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  <a:p>
            <a:pPr lvl="2"/>
            <a:r>
              <a:rPr lang="en-US" dirty="0"/>
              <a:t>Edit style – 3rd level</a:t>
            </a:r>
            <a:endParaRPr lang="he-IL" dirty="0"/>
          </a:p>
          <a:p>
            <a:pPr lvl="3"/>
            <a:r>
              <a:rPr lang="en-US" dirty="0"/>
              <a:t>Edit style – 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8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886" r:id="rId2"/>
    <p:sldLayoutId id="2147483892" r:id="rId3"/>
    <p:sldLayoutId id="2147483791" r:id="rId4"/>
    <p:sldLayoutId id="2147483870" r:id="rId5"/>
    <p:sldLayoutId id="2147483793" r:id="rId6"/>
    <p:sldLayoutId id="2147483794" r:id="rId7"/>
    <p:sldLayoutId id="2147483795" r:id="rId8"/>
    <p:sldLayoutId id="2147483836" r:id="rId9"/>
    <p:sldLayoutId id="2147483903" r:id="rId10"/>
    <p:sldLayoutId id="2147483797" r:id="rId11"/>
    <p:sldLayoutId id="2147483799" r:id="rId12"/>
    <p:sldLayoutId id="2147483887" r:id="rId13"/>
    <p:sldLayoutId id="2147483888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  <a:p>
            <a:pPr lvl="2"/>
            <a:r>
              <a:rPr lang="en-US" dirty="0"/>
              <a:t>Edit style – 3rd level</a:t>
            </a:r>
            <a:endParaRPr lang="he-IL" dirty="0"/>
          </a:p>
          <a:p>
            <a:pPr lvl="3"/>
            <a:r>
              <a:rPr lang="en-US" dirty="0"/>
              <a:t>Edit style – 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36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89" r:id="rId2"/>
    <p:sldLayoutId id="2147483890" r:id="rId3"/>
    <p:sldLayoutId id="2147483802" r:id="rId4"/>
    <p:sldLayoutId id="2147483811" r:id="rId5"/>
    <p:sldLayoutId id="2147483804" r:id="rId6"/>
    <p:sldLayoutId id="2147483805" r:id="rId7"/>
    <p:sldLayoutId id="2147483806" r:id="rId8"/>
    <p:sldLayoutId id="2147483837" r:id="rId9"/>
    <p:sldLayoutId id="2147483904" r:id="rId10"/>
    <p:sldLayoutId id="2147483808" r:id="rId11"/>
    <p:sldLayoutId id="2147483810" r:id="rId12"/>
    <p:sldLayoutId id="2147483893" r:id="rId13"/>
    <p:sldLayoutId id="214748389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  <a:p>
            <a:pPr lvl="2"/>
            <a:r>
              <a:rPr lang="en-US" dirty="0"/>
              <a:t>Edit style – 3rd level</a:t>
            </a:r>
            <a:endParaRPr lang="he-IL" dirty="0"/>
          </a:p>
          <a:p>
            <a:pPr lvl="3"/>
            <a:r>
              <a:rPr lang="en-US" dirty="0"/>
              <a:t>Edit style – 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06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23" r:id="rId3"/>
    <p:sldLayoutId id="2147483827" r:id="rId4"/>
    <p:sldLayoutId id="2147483828" r:id="rId5"/>
    <p:sldLayoutId id="2147483829" r:id="rId6"/>
    <p:sldLayoutId id="2147483838" r:id="rId7"/>
    <p:sldLayoutId id="2147483831" r:id="rId8"/>
    <p:sldLayoutId id="2147483832" r:id="rId9"/>
    <p:sldLayoutId id="2147483834" r:id="rId10"/>
    <p:sldLayoutId id="214748389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  <a:p>
            <a:pPr lvl="2"/>
            <a:r>
              <a:rPr lang="en-US" dirty="0"/>
              <a:t>Edit style – 3rd level</a:t>
            </a:r>
            <a:endParaRPr lang="he-IL" dirty="0"/>
          </a:p>
          <a:p>
            <a:pPr lvl="3"/>
            <a:r>
              <a:rPr lang="en-US" dirty="0"/>
              <a:t>Edit style – 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תמונה 12"/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6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98" r:id="rId2"/>
    <p:sldLayoutId id="2147483899" r:id="rId3"/>
    <p:sldLayoutId id="2147483841" r:id="rId4"/>
    <p:sldLayoutId id="2147483845" r:id="rId5"/>
    <p:sldLayoutId id="2147483846" r:id="rId6"/>
    <p:sldLayoutId id="2147483847" r:id="rId7"/>
    <p:sldLayoutId id="2147483848" r:id="rId8"/>
    <p:sldLayoutId id="2147483905" r:id="rId9"/>
    <p:sldLayoutId id="2147483851" r:id="rId10"/>
    <p:sldLayoutId id="2147483853" r:id="rId11"/>
    <p:sldLayoutId id="214748393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  <a:p>
            <a:pPr lvl="2"/>
            <a:r>
              <a:rPr lang="en-US" dirty="0"/>
              <a:t>Edit style – 3rd level</a:t>
            </a:r>
            <a:endParaRPr lang="he-IL" dirty="0"/>
          </a:p>
          <a:p>
            <a:pPr lvl="3"/>
            <a:r>
              <a:rPr lang="en-US" dirty="0"/>
              <a:t>Edit style – 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91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901" r:id="rId2"/>
    <p:sldLayoutId id="2147483856" r:id="rId3"/>
    <p:sldLayoutId id="2147483860" r:id="rId4"/>
    <p:sldLayoutId id="2147483861" r:id="rId5"/>
    <p:sldLayoutId id="2147483862" r:id="rId6"/>
    <p:sldLayoutId id="2147483863" r:id="rId7"/>
    <p:sldLayoutId id="2147483907" r:id="rId8"/>
    <p:sldLayoutId id="2147483866" r:id="rId9"/>
    <p:sldLayoutId id="2147483868" r:id="rId10"/>
    <p:sldLayoutId id="214748390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  <a:p>
            <a:pPr lvl="2"/>
            <a:r>
              <a:rPr lang="en-US" dirty="0"/>
              <a:t>Edit style – 3rd level</a:t>
            </a:r>
            <a:endParaRPr lang="he-IL" dirty="0"/>
          </a:p>
          <a:p>
            <a:pPr lvl="3"/>
            <a:r>
              <a:rPr lang="en-US" dirty="0"/>
              <a:t>Edit style – 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45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7" r:id="rId4"/>
    <p:sldLayoutId id="2147483938" r:id="rId5"/>
    <p:sldLayoutId id="2147483939" r:id="rId6"/>
    <p:sldLayoutId id="2147483941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fif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knowledge.exlibrisgroup.com/Alma/Product_Documentation/010Alma_Online_Help_(English)/020Acquisitions/060Evaluations_and_Trials" TargetMode="Externa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knowledge.exlibrisgroup.com/@api/deki/files/29980/evaluations_workflow.gif" TargetMode="Externa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C9BB4D9-4289-444D-AD80-632FB6843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238"/>
            <a:ext cx="9144000" cy="5107577"/>
          </a:xfrm>
          <a:prstGeom prst="rect">
            <a:avLst/>
          </a:prstGeom>
        </p:spPr>
      </p:pic>
      <p:sp>
        <p:nvSpPr>
          <p:cNvPr id="9" name="מלבן 7"/>
          <p:cNvSpPr/>
          <p:nvPr/>
        </p:nvSpPr>
        <p:spPr>
          <a:xfrm>
            <a:off x="3319" y="5615868"/>
            <a:ext cx="9144000" cy="9752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0" name="מלבן 14"/>
          <p:cNvSpPr/>
          <p:nvPr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856565"/>
            <a:ext cx="9144000" cy="969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 idx="4294967295"/>
          </p:nvPr>
        </p:nvSpPr>
        <p:spPr>
          <a:xfrm>
            <a:off x="0" y="4941169"/>
            <a:ext cx="8993876" cy="805231"/>
          </a:xfrm>
        </p:spPr>
        <p:txBody>
          <a:bodyPr>
            <a:no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Evaluations and Trials in Alma</a:t>
            </a:r>
          </a:p>
        </p:txBody>
      </p:sp>
      <p:sp>
        <p:nvSpPr>
          <p:cNvPr id="12" name="מציין מיקום טקסט 4"/>
          <p:cNvSpPr txBox="1">
            <a:spLocks/>
          </p:cNvSpPr>
          <p:nvPr/>
        </p:nvSpPr>
        <p:spPr>
          <a:xfrm>
            <a:off x="143691" y="6118552"/>
            <a:ext cx="5053993" cy="468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dirty="0"/>
              <a:t>Yoel Kortick.  Senior Librarian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470" y="6070505"/>
            <a:ext cx="1609483" cy="66452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44EDC54-A096-4269-AFA3-EB2B08B006CB}"/>
              </a:ext>
            </a:extLst>
          </p:cNvPr>
          <p:cNvSpPr/>
          <p:nvPr/>
        </p:nvSpPr>
        <p:spPr>
          <a:xfrm>
            <a:off x="0" y="662374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800" dirty="0">
                <a:solidFill>
                  <a:schemeClr val="bg1"/>
                </a:solidFill>
              </a:rPr>
              <a:t>https://www.askideas.com/20-amazing-sunset-view-pictures-and-images-of-charles-bridge/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436699-95D5-4213-B445-BC84B90BE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52631"/>
            <a:ext cx="1266292" cy="9658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480E50-8377-424D-AFB7-87085D5B6B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2489" y="4852631"/>
            <a:ext cx="1414395" cy="97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6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evaluation process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4942801"/>
          </a:xfrm>
        </p:spPr>
        <p:txBody>
          <a:bodyPr>
            <a:normAutofit lnSpcReduction="10000"/>
          </a:bodyPr>
          <a:lstStyle/>
          <a:p>
            <a:pPr marL="285750" indent="-285750"/>
            <a:r>
              <a:rPr lang="en-US" sz="2400" dirty="0"/>
              <a:t>From the POL it is possible to do either of the following </a:t>
            </a:r>
            <a:br>
              <a:rPr lang="en-US" sz="2400" dirty="0"/>
            </a:br>
            <a:endParaRPr lang="en-US" sz="2400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“Save and request evaluation” </a:t>
            </a:r>
          </a:p>
          <a:p>
            <a:pPr marL="1428750" lvl="2" indent="-514350">
              <a:buFont typeface="+mj-lt"/>
              <a:buAutoNum type="alphaLcParenR"/>
            </a:pPr>
            <a:r>
              <a:rPr lang="en-US" sz="2400" dirty="0"/>
              <a:t>Can be done by the Purchasing Operator without a Trial Operator role. </a:t>
            </a:r>
          </a:p>
          <a:p>
            <a:pPr marL="1428750" lvl="2" indent="-514350">
              <a:buFont typeface="+mj-lt"/>
              <a:buAutoNum type="alphaLcParenR"/>
            </a:pPr>
            <a:r>
              <a:rPr lang="en-US" sz="2400" dirty="0"/>
              <a:t>The PO line’s status changes to Under Evaluation and moves to the Manage Trials page with the status Requested</a:t>
            </a:r>
            <a:br>
              <a:rPr lang="en-US" sz="2400" dirty="0"/>
            </a:br>
            <a:endParaRPr lang="en-US" sz="2400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“Save and start trial”</a:t>
            </a:r>
          </a:p>
          <a:p>
            <a:pPr marL="1428750" lvl="2" indent="-514350">
              <a:buFont typeface="+mj-lt"/>
              <a:buAutoNum type="alphaLcParenR"/>
            </a:pPr>
            <a:r>
              <a:rPr lang="en-US" sz="2400" dirty="0"/>
              <a:t>Can be done by the Purchasing Operator with a Trial Operator role. It will automatically start the trial. </a:t>
            </a:r>
          </a:p>
          <a:p>
            <a:pPr marL="1428750" lvl="2" indent="-514350">
              <a:buFont typeface="+mj-lt"/>
              <a:buAutoNum type="alphaLcParenR"/>
            </a:pPr>
            <a:r>
              <a:rPr lang="en-US" sz="2400" dirty="0"/>
              <a:t>The PO line’s status changes to Under Evaluation and the Trial Details page open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266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evaluation process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1320035"/>
          </a:xfrm>
        </p:spPr>
        <p:txBody>
          <a:bodyPr>
            <a:normAutofit/>
          </a:bodyPr>
          <a:lstStyle/>
          <a:p>
            <a:r>
              <a:rPr lang="en-US" sz="2400" dirty="0"/>
              <a:t>We will place an order from the Community Zone for electronic collection (with 8 portfolios) “Alexander Street Press Women and Social Movements in Modern Empires since 1820 – Video”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612B04-294A-4371-AC78-17DF6060C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81" y="2506888"/>
            <a:ext cx="9000000" cy="18151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06A658A-083F-40B6-9992-BAF8781E6B63}"/>
              </a:ext>
            </a:extLst>
          </p:cNvPr>
          <p:cNvSpPr/>
          <p:nvPr/>
        </p:nvSpPr>
        <p:spPr>
          <a:xfrm>
            <a:off x="8003177" y="3640183"/>
            <a:ext cx="365760" cy="2090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33134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69125A8-07E7-408B-914B-9C652FE22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212" y="1828800"/>
            <a:ext cx="6505575" cy="3200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evaluation process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1320035"/>
          </a:xfrm>
        </p:spPr>
        <p:txBody>
          <a:bodyPr>
            <a:normAutofit/>
          </a:bodyPr>
          <a:lstStyle/>
          <a:p>
            <a:r>
              <a:rPr lang="en-US" sz="2400" dirty="0"/>
              <a:t>In this case the order is for “Electronic Collection One Time”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6A658A-083F-40B6-9992-BAF8781E6B63}"/>
              </a:ext>
            </a:extLst>
          </p:cNvPr>
          <p:cNvSpPr/>
          <p:nvPr/>
        </p:nvSpPr>
        <p:spPr>
          <a:xfrm>
            <a:off x="2717074" y="3979816"/>
            <a:ext cx="2917372" cy="3222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74473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D4B60F-76C1-4B92-B9EF-00786CAAA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81" y="2388809"/>
            <a:ext cx="9000000" cy="20476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evaluation process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1320035"/>
          </a:xfrm>
        </p:spPr>
        <p:txBody>
          <a:bodyPr>
            <a:normAutofit/>
          </a:bodyPr>
          <a:lstStyle/>
          <a:p>
            <a:r>
              <a:rPr lang="en-US" sz="2400" dirty="0"/>
              <a:t>In the order we will choose “Save and Start Trial”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6A658A-083F-40B6-9992-BAF8781E6B63}"/>
              </a:ext>
            </a:extLst>
          </p:cNvPr>
          <p:cNvSpPr/>
          <p:nvPr/>
        </p:nvSpPr>
        <p:spPr>
          <a:xfrm>
            <a:off x="3936274" y="2758772"/>
            <a:ext cx="914400" cy="2237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72163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3CCDA0-1A20-444E-B51D-022A39182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9" y="2111936"/>
            <a:ext cx="9000000" cy="25926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evaluation process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1320035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400" dirty="0"/>
              <a:t>The “Trial Details” page opens.  It can be filled in and saved.  Here we will fill in initial details and click “Save”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6A658A-083F-40B6-9992-BAF8781E6B63}"/>
              </a:ext>
            </a:extLst>
          </p:cNvPr>
          <p:cNvSpPr/>
          <p:nvPr/>
        </p:nvSpPr>
        <p:spPr>
          <a:xfrm>
            <a:off x="8699858" y="2116135"/>
            <a:ext cx="374469" cy="2237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53410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523346-81C0-4968-8FE6-6EDD18E61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505" y="2468711"/>
            <a:ext cx="3243161" cy="35071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evaluation process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1320035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400" dirty="0"/>
              <a:t>The trial will then appear on the “Manage Trials” page.  It is accessible from the menu “Acquisitions &gt; Purchase Order Lines &gt; Manage Trials”.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6A658A-083F-40B6-9992-BAF8781E6B63}"/>
              </a:ext>
            </a:extLst>
          </p:cNvPr>
          <p:cNvSpPr/>
          <p:nvPr/>
        </p:nvSpPr>
        <p:spPr>
          <a:xfrm>
            <a:off x="3276690" y="5077811"/>
            <a:ext cx="1830969" cy="3555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94297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8DE02D-6B41-489D-A67A-AAFD88EDE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6" y="2262748"/>
            <a:ext cx="9000000" cy="22957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evaluation process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1320035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400" dirty="0"/>
              <a:t>The list of trials appears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6A658A-083F-40B6-9992-BAF8781E6B63}"/>
              </a:ext>
            </a:extLst>
          </p:cNvPr>
          <p:cNvSpPr/>
          <p:nvPr/>
        </p:nvSpPr>
        <p:spPr>
          <a:xfrm>
            <a:off x="7863836" y="3648948"/>
            <a:ext cx="348339" cy="2237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D64389-A3AC-467B-9399-C26560C8A503}"/>
              </a:ext>
            </a:extLst>
          </p:cNvPr>
          <p:cNvSpPr/>
          <p:nvPr/>
        </p:nvSpPr>
        <p:spPr>
          <a:xfrm>
            <a:off x="239874" y="3317119"/>
            <a:ext cx="1536675" cy="4798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55C815-71BB-4D20-8FAB-53D1FEF3763D}"/>
              </a:ext>
            </a:extLst>
          </p:cNvPr>
          <p:cNvSpPr txBox="1"/>
          <p:nvPr/>
        </p:nvSpPr>
        <p:spPr>
          <a:xfrm>
            <a:off x="3561806" y="4902926"/>
            <a:ext cx="214230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/>
              <a:t>We will click “edit”</a:t>
            </a:r>
            <a:endParaRPr lang="he-IL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44C4AD0-D63E-4E63-A2E6-518044470263}"/>
              </a:ext>
            </a:extLst>
          </p:cNvPr>
          <p:cNvCxnSpPr/>
          <p:nvPr/>
        </p:nvCxnSpPr>
        <p:spPr>
          <a:xfrm flipV="1">
            <a:off x="5704114" y="3872708"/>
            <a:ext cx="2159722" cy="10302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074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evaluation process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5047304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400" dirty="0"/>
              <a:t>In the “Participants” tab choose the users who will take part in the evaluation.  </a:t>
            </a:r>
          </a:p>
          <a:p>
            <a:pPr marL="285750" indent="-285750"/>
            <a:r>
              <a:rPr lang="en-US" sz="2400" dirty="0"/>
              <a:t>If the trial is “public” it is not necessary to add participants because a link to the survey can be sent to the participants (as we will later see).</a:t>
            </a:r>
          </a:p>
          <a:p>
            <a:pPr marL="285750" indent="-285750"/>
            <a:r>
              <a:rPr lang="en-US" sz="2400" dirty="0"/>
              <a:t>For organization or statistical purposes it may be desired in any case to add participants.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005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evaluation process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1220795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400" dirty="0">
                <a:highlight>
                  <a:srgbClr val="FFFF00"/>
                </a:highlight>
              </a:rPr>
              <a:t>New in 2018</a:t>
            </a:r>
            <a:r>
              <a:rPr lang="en-US" sz="2400" dirty="0"/>
              <a:t>: The ability add participants from a set.</a:t>
            </a:r>
          </a:p>
          <a:p>
            <a:pPr marL="285750" indent="-285750"/>
            <a:r>
              <a:rPr lang="en-US" sz="2400" dirty="0"/>
              <a:t>Use “Add from a set” or “Add participants” to add participants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58FDE1-C65D-4657-9B92-32A2AB8BE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72" y="2605768"/>
            <a:ext cx="9000000" cy="16205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A617F8B-960D-400D-95E8-8643E12DAFEC}"/>
              </a:ext>
            </a:extLst>
          </p:cNvPr>
          <p:cNvSpPr/>
          <p:nvPr/>
        </p:nvSpPr>
        <p:spPr>
          <a:xfrm>
            <a:off x="1445623" y="3561806"/>
            <a:ext cx="644434" cy="2612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61F174-A210-4E34-9177-92E27586BF66}"/>
              </a:ext>
            </a:extLst>
          </p:cNvPr>
          <p:cNvSpPr/>
          <p:nvPr/>
        </p:nvSpPr>
        <p:spPr>
          <a:xfrm>
            <a:off x="7036526" y="3927566"/>
            <a:ext cx="836023" cy="2987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3E320E-2920-4A8E-9504-7DDFDA132B4B}"/>
              </a:ext>
            </a:extLst>
          </p:cNvPr>
          <p:cNvSpPr/>
          <p:nvPr/>
        </p:nvSpPr>
        <p:spPr>
          <a:xfrm>
            <a:off x="7950926" y="3927566"/>
            <a:ext cx="836023" cy="2987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39219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365BA40-4135-48BB-8CDA-2C8D51F37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87" y="2676525"/>
            <a:ext cx="7820025" cy="15049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evaluation process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1285201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400" dirty="0"/>
              <a:t>Here we have clicked “Add from a set” and now we will chose set named “Users for trial”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61F174-A210-4E34-9177-92E27586BF66}"/>
              </a:ext>
            </a:extLst>
          </p:cNvPr>
          <p:cNvSpPr/>
          <p:nvPr/>
        </p:nvSpPr>
        <p:spPr>
          <a:xfrm>
            <a:off x="818606" y="3823063"/>
            <a:ext cx="836023" cy="2987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08570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features in this presentation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5D1703F-8E04-4F26-8D04-D4A2FEEC6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5528122"/>
          </a:xfrm>
        </p:spPr>
        <p:txBody>
          <a:bodyPr>
            <a:normAutofit/>
          </a:bodyPr>
          <a:lstStyle/>
          <a:p>
            <a:pPr marL="285750" indent="-285750"/>
            <a:r>
              <a:rPr lang="en-US" dirty="0"/>
              <a:t>Add participants to a trial from a set of users</a:t>
            </a:r>
          </a:p>
          <a:p>
            <a:pPr marL="285750" indent="-285750"/>
            <a:r>
              <a:rPr lang="en-US" dirty="0"/>
              <a:t>Multiple choice questions of type single answer</a:t>
            </a:r>
          </a:p>
          <a:p>
            <a:pPr marL="285750" indent="-285750"/>
            <a:r>
              <a:rPr lang="en-US" dirty="0"/>
              <a:t>Multiple choice questions of type multiple answer</a:t>
            </a:r>
          </a:p>
          <a:p>
            <a:pPr marL="285750" indent="-285750"/>
            <a:r>
              <a:rPr lang="en-US" dirty="0"/>
              <a:t>New sections and layout of the survey form</a:t>
            </a:r>
          </a:p>
          <a:p>
            <a:pPr marL="285750" indent="-285750"/>
            <a:r>
              <a:rPr lang="en-US" dirty="0"/>
              <a:t>A new “Survey form prefix”</a:t>
            </a:r>
          </a:p>
          <a:p>
            <a:pPr marL="285750" indent="-285750"/>
            <a:r>
              <a:rPr lang="en-US" dirty="0"/>
              <a:t>A  new “comments” field for specific questions</a:t>
            </a:r>
          </a:p>
          <a:p>
            <a:pPr marL="285750" indent="-285750"/>
            <a:r>
              <a:rPr lang="en-US" dirty="0"/>
              <a:t>Drag and drop to reorder questions</a:t>
            </a:r>
          </a:p>
          <a:p>
            <a:pPr marL="285750" indent="-285750"/>
            <a:r>
              <a:rPr lang="en-US" dirty="0"/>
              <a:t>“Reset Notification” for users who did not receive a letter</a:t>
            </a:r>
          </a:p>
          <a:p>
            <a:pPr marL="285750" indent="-285750"/>
            <a:r>
              <a:rPr lang="en-US" dirty="0"/>
              <a:t>“Hide portfolio” and “hide collection” tab.</a:t>
            </a:r>
          </a:p>
          <a:p>
            <a:pPr marL="285750" indent="-285750"/>
            <a:r>
              <a:rPr lang="en-US" dirty="0"/>
              <a:t>Link from POL to trial</a:t>
            </a:r>
          </a:p>
          <a:p>
            <a:pPr marL="285750" indent="-285750"/>
            <a:r>
              <a:rPr lang="en-US" dirty="0"/>
              <a:t>Tab with number of participants and number notified.</a:t>
            </a:r>
          </a:p>
        </p:txBody>
      </p:sp>
    </p:spTree>
    <p:extLst>
      <p:ext uri="{BB962C8B-B14F-4D97-AF65-F5344CB8AC3E}">
        <p14:creationId xmlns:p14="http://schemas.microsoft.com/office/powerpoint/2010/main" val="1239939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evaluation process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1285201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400" dirty="0"/>
              <a:t>The participants from the set get added to the trial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90C627-3063-453E-B0B3-2AC341D8D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81" y="2037806"/>
            <a:ext cx="8729956" cy="28903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9411E44-7908-41C4-98A0-C69B7ABEC10C}"/>
              </a:ext>
            </a:extLst>
          </p:cNvPr>
          <p:cNvSpPr/>
          <p:nvPr/>
        </p:nvSpPr>
        <p:spPr>
          <a:xfrm>
            <a:off x="466297" y="2333898"/>
            <a:ext cx="4288585" cy="3831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83476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156384D-2D2F-4F2D-A269-559565AEC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81" y="2135425"/>
            <a:ext cx="9000000" cy="25464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evaluation process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1285201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400" dirty="0"/>
              <a:t>This is the set of the users who were added.</a:t>
            </a:r>
          </a:p>
          <a:p>
            <a:pPr marL="285750" indent="-285750"/>
            <a:r>
              <a:rPr lang="en-US" sz="2400" dirty="0"/>
              <a:t>Note that there are 3 users in this set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411E44-7908-41C4-98A0-C69B7ABEC10C}"/>
              </a:ext>
            </a:extLst>
          </p:cNvPr>
          <p:cNvSpPr/>
          <p:nvPr/>
        </p:nvSpPr>
        <p:spPr>
          <a:xfrm>
            <a:off x="213749" y="3309257"/>
            <a:ext cx="570022" cy="2123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623696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007D54-BA3D-468C-9F91-821862CFC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59" y="2841175"/>
            <a:ext cx="9000000" cy="33666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evaluation process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1858073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400" dirty="0"/>
              <a:t>Additional users (in addition to those in the set) can be added one by one via the “add participants” button.  Now we have 5 participants.  Three are from a set and two were added manually via the “add participants” button.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411E44-7908-41C4-98A0-C69B7ABEC10C}"/>
              </a:ext>
            </a:extLst>
          </p:cNvPr>
          <p:cNvSpPr/>
          <p:nvPr/>
        </p:nvSpPr>
        <p:spPr>
          <a:xfrm>
            <a:off x="6720567" y="3918857"/>
            <a:ext cx="1310250" cy="3085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63382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17D16C-98CD-4943-978A-695539893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8" y="2071084"/>
            <a:ext cx="9000000" cy="26730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evaluation process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1285201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400" dirty="0">
                <a:highlight>
                  <a:srgbClr val="FFFF00"/>
                </a:highlight>
              </a:rPr>
              <a:t>New for 2018</a:t>
            </a:r>
            <a:r>
              <a:rPr lang="en-US" sz="2400" dirty="0"/>
              <a:t>:  From the POL which is linked to the Trial it possible to click the status “Under Evaluation” and arrive directly to the Trial.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411E44-7908-41C4-98A0-C69B7ABEC10C}"/>
              </a:ext>
            </a:extLst>
          </p:cNvPr>
          <p:cNvSpPr/>
          <p:nvPr/>
        </p:nvSpPr>
        <p:spPr>
          <a:xfrm>
            <a:off x="6719051" y="2316479"/>
            <a:ext cx="1397337" cy="2612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65827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06AD00B-84F8-439B-9832-65D0B8508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9" y="2589391"/>
            <a:ext cx="9000000" cy="16527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evaluation process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1285201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400" dirty="0"/>
              <a:t>After clicking “Under Evaluation” we arrive directly to this the trial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411E44-7908-41C4-98A0-C69B7ABEC10C}"/>
              </a:ext>
            </a:extLst>
          </p:cNvPr>
          <p:cNvSpPr/>
          <p:nvPr/>
        </p:nvSpPr>
        <p:spPr>
          <a:xfrm>
            <a:off x="222454" y="2918554"/>
            <a:ext cx="1397337" cy="2612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864247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50E0B5-8812-4A5F-81C7-58F414DCD322}"/>
              </a:ext>
            </a:extLst>
          </p:cNvPr>
          <p:cNvSpPr txBox="1"/>
          <p:nvPr/>
        </p:nvSpPr>
        <p:spPr>
          <a:xfrm>
            <a:off x="1392072" y="1126771"/>
            <a:ext cx="6974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Introduction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1C2B59-B4C8-4090-B151-02D78089A027}"/>
              </a:ext>
            </a:extLst>
          </p:cNvPr>
          <p:cNvSpPr txBox="1"/>
          <p:nvPr/>
        </p:nvSpPr>
        <p:spPr>
          <a:xfrm>
            <a:off x="1392072" y="2274616"/>
            <a:ext cx="7301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Creating the evaluation process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21AF84-7F34-4527-9C42-F1AB9AD201DB}"/>
              </a:ext>
            </a:extLst>
          </p:cNvPr>
          <p:cNvSpPr/>
          <p:nvPr/>
        </p:nvSpPr>
        <p:spPr>
          <a:xfrm>
            <a:off x="1392072" y="3243495"/>
            <a:ext cx="3319266" cy="7429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EFA2F3-8370-4D1D-85E2-C448F424BB0A}"/>
              </a:ext>
            </a:extLst>
          </p:cNvPr>
          <p:cNvSpPr txBox="1"/>
          <p:nvPr/>
        </p:nvSpPr>
        <p:spPr>
          <a:xfrm>
            <a:off x="1392071" y="3377137"/>
            <a:ext cx="7660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survey questions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838ED7-B9EF-4076-ACC2-CEB2C6A5B1CD}"/>
              </a:ext>
            </a:extLst>
          </p:cNvPr>
          <p:cNvSpPr txBox="1"/>
          <p:nvPr/>
        </p:nvSpPr>
        <p:spPr>
          <a:xfrm>
            <a:off x="1392071" y="4488372"/>
            <a:ext cx="7660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Trial activation and participant notification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8DC26D-BD0B-404C-A00E-969B7B4D4752}"/>
              </a:ext>
            </a:extLst>
          </p:cNvPr>
          <p:cNvSpPr txBox="1"/>
          <p:nvPr/>
        </p:nvSpPr>
        <p:spPr>
          <a:xfrm>
            <a:off x="1397415" y="5584242"/>
            <a:ext cx="6968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Analyzing the trial results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7574C5-2735-434E-9E7E-77E870E19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21" y="830150"/>
            <a:ext cx="983736" cy="542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93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survey questions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4211281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400" dirty="0"/>
              <a:t>In the “Survey Form” tab choose the questions which will be part of the evaluation.</a:t>
            </a:r>
          </a:p>
          <a:p>
            <a:pPr marL="285750" indent="-285750"/>
            <a:r>
              <a:rPr lang="en-US" sz="2400" dirty="0"/>
              <a:t>In 2018 this tab has significantly changed.</a:t>
            </a:r>
          </a:p>
          <a:p>
            <a:pPr marL="285750" indent="-285750"/>
            <a:r>
              <a:rPr lang="en-US" sz="2400" dirty="0"/>
              <a:t>Formerly it contained just a “questionnaire” section with two options: </a:t>
            </a:r>
            <a:br>
              <a:rPr lang="en-US" sz="2400" dirty="0"/>
            </a:b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Select questions  (to choose from an existing evaluation)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Add question (to add a new question)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8881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survey questions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5265018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400" dirty="0">
                <a:highlight>
                  <a:srgbClr val="FFFF00"/>
                </a:highlight>
              </a:rPr>
              <a:t>New in 2018</a:t>
            </a:r>
            <a:r>
              <a:rPr lang="en-US" sz="2400" dirty="0"/>
              <a:t>: the “Survey Form” tab contains three sections:</a:t>
            </a:r>
            <a:br>
              <a:rPr lang="en-US" sz="2400" dirty="0"/>
            </a:b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“Form Configuration” section which includes: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000" dirty="0"/>
              <a:t>Checkbox “hide portfolio tab”.  If checked there will be no portfolio tab in the survey form.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000" dirty="0"/>
              <a:t>Checkbox “hide collection tab”.  If checked there will be  no collection tab in the survey form.</a:t>
            </a:r>
            <a:br>
              <a:rPr lang="en-US" sz="2000" dirty="0"/>
            </a:b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“General information” section which includes: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000" dirty="0"/>
              <a:t>Select questions  (to choose from an existing evaluation)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000" dirty="0"/>
              <a:t>Add question (to add a new question)</a:t>
            </a:r>
            <a:br>
              <a:rPr lang="en-US" sz="2000" dirty="0"/>
            </a:b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“Questions” section which includes: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000" dirty="0"/>
              <a:t>Select questions  (to choose from an existing evaluation)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000" dirty="0"/>
              <a:t>Add question (to add a new question)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9479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survey questions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9372B7-AB47-4B2A-8F04-A91F381BF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3" y="1333784"/>
            <a:ext cx="9000000" cy="41244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3DD0355-FF1C-4F13-B0ED-8AF71E04F173}"/>
              </a:ext>
            </a:extLst>
          </p:cNvPr>
          <p:cNvSpPr/>
          <p:nvPr/>
        </p:nvSpPr>
        <p:spPr>
          <a:xfrm>
            <a:off x="687977" y="2299063"/>
            <a:ext cx="696686" cy="2525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997474-67B4-46DC-9597-7719B9DA8384}"/>
              </a:ext>
            </a:extLst>
          </p:cNvPr>
          <p:cNvSpPr/>
          <p:nvPr/>
        </p:nvSpPr>
        <p:spPr>
          <a:xfrm>
            <a:off x="191589" y="2690949"/>
            <a:ext cx="931817" cy="1741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D1A596-72D4-4212-8AE8-0E073DC52A65}"/>
              </a:ext>
            </a:extLst>
          </p:cNvPr>
          <p:cNvSpPr/>
          <p:nvPr/>
        </p:nvSpPr>
        <p:spPr>
          <a:xfrm>
            <a:off x="200297" y="3274423"/>
            <a:ext cx="888274" cy="2264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D95C88-BD6E-46A4-B9C3-2F2EB90D7615}"/>
              </a:ext>
            </a:extLst>
          </p:cNvPr>
          <p:cNvSpPr/>
          <p:nvPr/>
        </p:nvSpPr>
        <p:spPr>
          <a:xfrm>
            <a:off x="191589" y="4362994"/>
            <a:ext cx="592182" cy="2438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62A8AD-5B09-4D5E-8F88-CBBE09FD0D8C}"/>
              </a:ext>
            </a:extLst>
          </p:cNvPr>
          <p:cNvSpPr txBox="1"/>
          <p:nvPr/>
        </p:nvSpPr>
        <p:spPr>
          <a:xfrm>
            <a:off x="1828800" y="3653917"/>
            <a:ext cx="244710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en-US" sz="1600" dirty="0"/>
              <a:t>These two sections will appear as separate distinct sections to the end user</a:t>
            </a:r>
            <a:endParaRPr lang="he-IL" sz="16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FF0BED3-43F0-4ABB-9BFC-B33F61156774}"/>
              </a:ext>
            </a:extLst>
          </p:cNvPr>
          <p:cNvCxnSpPr>
            <a:cxnSpLocks/>
          </p:cNvCxnSpPr>
          <p:nvPr/>
        </p:nvCxnSpPr>
        <p:spPr>
          <a:xfrm flipH="1" flipV="1">
            <a:off x="1184367" y="3500846"/>
            <a:ext cx="644432" cy="339634"/>
          </a:xfrm>
          <a:prstGeom prst="straightConnector1">
            <a:avLst/>
          </a:prstGeom>
          <a:ln w="38100">
            <a:solidFill>
              <a:srgbClr val="EE3A4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EAFDC5A-F372-4A5C-A47E-67B7187B8671}"/>
              </a:ext>
            </a:extLst>
          </p:cNvPr>
          <p:cNvCxnSpPr>
            <a:cxnSpLocks/>
          </p:cNvCxnSpPr>
          <p:nvPr/>
        </p:nvCxnSpPr>
        <p:spPr>
          <a:xfrm flipH="1">
            <a:off x="923109" y="4239232"/>
            <a:ext cx="905692" cy="240303"/>
          </a:xfrm>
          <a:prstGeom prst="straightConnector1">
            <a:avLst/>
          </a:prstGeom>
          <a:ln w="38100">
            <a:solidFill>
              <a:srgbClr val="EE3A4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4192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6C14A11-4203-498B-AE89-6A919184F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2" y="2219819"/>
            <a:ext cx="9000000" cy="23802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survey questions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797899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400" dirty="0">
                <a:highlight>
                  <a:srgbClr val="FFFF00"/>
                </a:highlight>
              </a:rPr>
              <a:t>New in 2018</a:t>
            </a:r>
            <a:r>
              <a:rPr lang="en-US" sz="2400" dirty="0"/>
              <a:t>: the “Survey Form” contains a “Prefix”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0BCC60-9B93-4149-8786-E28FC435036F}"/>
              </a:ext>
            </a:extLst>
          </p:cNvPr>
          <p:cNvSpPr/>
          <p:nvPr/>
        </p:nvSpPr>
        <p:spPr>
          <a:xfrm>
            <a:off x="556591" y="3511826"/>
            <a:ext cx="1086679" cy="3843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290FF8-4113-434D-883E-6FA4F1CF2A62}"/>
              </a:ext>
            </a:extLst>
          </p:cNvPr>
          <p:cNvSpPr/>
          <p:nvPr/>
        </p:nvSpPr>
        <p:spPr>
          <a:xfrm>
            <a:off x="556591" y="3988903"/>
            <a:ext cx="5380383" cy="4373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92204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50E0B5-8812-4A5F-81C7-58F414DCD322}"/>
              </a:ext>
            </a:extLst>
          </p:cNvPr>
          <p:cNvSpPr txBox="1"/>
          <p:nvPr/>
        </p:nvSpPr>
        <p:spPr>
          <a:xfrm>
            <a:off x="1392072" y="1126771"/>
            <a:ext cx="6974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Introduction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1C2B59-B4C8-4090-B151-02D78089A027}"/>
              </a:ext>
            </a:extLst>
          </p:cNvPr>
          <p:cNvSpPr txBox="1"/>
          <p:nvPr/>
        </p:nvSpPr>
        <p:spPr>
          <a:xfrm>
            <a:off x="1392072" y="2274616"/>
            <a:ext cx="7301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Creating the evaluation process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21AF84-7F34-4527-9C42-F1AB9AD201DB}"/>
              </a:ext>
            </a:extLst>
          </p:cNvPr>
          <p:cNvSpPr/>
          <p:nvPr/>
        </p:nvSpPr>
        <p:spPr>
          <a:xfrm>
            <a:off x="1392071" y="1031519"/>
            <a:ext cx="3715589" cy="7429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EFA2F3-8370-4D1D-85E2-C448F424BB0A}"/>
              </a:ext>
            </a:extLst>
          </p:cNvPr>
          <p:cNvSpPr txBox="1"/>
          <p:nvPr/>
        </p:nvSpPr>
        <p:spPr>
          <a:xfrm>
            <a:off x="1392071" y="3377137"/>
            <a:ext cx="7660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survey questions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838ED7-B9EF-4076-ACC2-CEB2C6A5B1CD}"/>
              </a:ext>
            </a:extLst>
          </p:cNvPr>
          <p:cNvSpPr txBox="1"/>
          <p:nvPr/>
        </p:nvSpPr>
        <p:spPr>
          <a:xfrm>
            <a:off x="1392071" y="4488372"/>
            <a:ext cx="7660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Trial activation and participant notification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8DC26D-BD0B-404C-A00E-969B7B4D4752}"/>
              </a:ext>
            </a:extLst>
          </p:cNvPr>
          <p:cNvSpPr txBox="1"/>
          <p:nvPr/>
        </p:nvSpPr>
        <p:spPr>
          <a:xfrm>
            <a:off x="1397415" y="5584242"/>
            <a:ext cx="6968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Analyzing the trial results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7574C5-2735-434E-9E7E-77E870E19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21" y="830150"/>
            <a:ext cx="983736" cy="542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104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survey questions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797899"/>
          </a:xfrm>
        </p:spPr>
        <p:txBody>
          <a:bodyPr>
            <a:normAutofit lnSpcReduction="10000"/>
          </a:bodyPr>
          <a:lstStyle/>
          <a:p>
            <a:pPr marL="285750" indent="-285750"/>
            <a:r>
              <a:rPr lang="en-US" sz="2400" dirty="0"/>
              <a:t>The Survey Form prefix appears to the user at the beginning of the survey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AB72F4-D711-4186-93C4-9F770DB0E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0" y="1778474"/>
            <a:ext cx="9000000" cy="32490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B2F47B8-A430-428B-8F7B-A49FA9120F3C}"/>
              </a:ext>
            </a:extLst>
          </p:cNvPr>
          <p:cNvSpPr/>
          <p:nvPr/>
        </p:nvSpPr>
        <p:spPr>
          <a:xfrm>
            <a:off x="1192696" y="2955235"/>
            <a:ext cx="4704521" cy="4373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461036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survey questions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1685795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400" dirty="0"/>
              <a:t>Also </a:t>
            </a:r>
            <a:r>
              <a:rPr lang="en-US" sz="2400" dirty="0">
                <a:highlight>
                  <a:srgbClr val="FFFF00"/>
                </a:highlight>
              </a:rPr>
              <a:t>new for 2018 </a:t>
            </a:r>
            <a:r>
              <a:rPr lang="en-US" sz="2400" dirty="0"/>
              <a:t>is the ability to configure multiple choice questions (via acquisitions configuration menu)</a:t>
            </a:r>
          </a:p>
          <a:p>
            <a:pPr marL="285750" indent="-285750"/>
            <a:r>
              <a:rPr lang="en-US" sz="2400" dirty="0"/>
              <a:t>The questions can also be added “on the fly” when adding questions to the trial</a:t>
            </a:r>
          </a:p>
          <a:p>
            <a:pPr marL="285750" indent="-285750"/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042E4A-79B2-435B-B276-EDDB77806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790" y="2539403"/>
            <a:ext cx="2842592" cy="38324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B1A6DD6-93A6-45E9-88FB-A458E6EB8B51}"/>
              </a:ext>
            </a:extLst>
          </p:cNvPr>
          <p:cNvSpPr/>
          <p:nvPr/>
        </p:nvSpPr>
        <p:spPr>
          <a:xfrm>
            <a:off x="3101009" y="5936973"/>
            <a:ext cx="2570921" cy="3843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79666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survey questions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5502421"/>
          </a:xfrm>
        </p:spPr>
        <p:txBody>
          <a:bodyPr>
            <a:normAutofit lnSpcReduction="10000"/>
          </a:bodyPr>
          <a:lstStyle/>
          <a:p>
            <a:pPr marL="285750" indent="-285750"/>
            <a:r>
              <a:rPr lang="en-US" dirty="0"/>
              <a:t>The questions can be 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Single choice (like a radio button)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800" dirty="0"/>
              <a:t>One answer allowed.  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800" dirty="0"/>
              <a:t>For example “This resource has:” “All of what I need”, “Some of what I need”, “Nothing of what I need”</a:t>
            </a:r>
            <a:br>
              <a:rPr lang="en-US" sz="2800" dirty="0"/>
            </a:b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Multi choice (like check boxes)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800" dirty="0"/>
              <a:t>Multiple answers allowed.  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800" dirty="0"/>
              <a:t>For example “This resource is good because:” "It has valuable content", "I need it for my courses", and "It is always very current"</a:t>
            </a:r>
          </a:p>
          <a:p>
            <a:pPr marL="285750" indent="-285750"/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1498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survey questions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6"/>
            <a:ext cx="8282085" cy="665378"/>
          </a:xfrm>
        </p:spPr>
        <p:txBody>
          <a:bodyPr>
            <a:normAutofit/>
          </a:bodyPr>
          <a:lstStyle/>
          <a:p>
            <a:pPr marL="285750" indent="-285750"/>
            <a:r>
              <a:rPr lang="en-US" dirty="0"/>
              <a:t>For example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AF4534-6E69-4FC8-BE94-6DF893AAA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0" y="2130422"/>
            <a:ext cx="9000000" cy="34953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5F14D1-75FF-4CE3-8923-9E4FF65E4B32}"/>
              </a:ext>
            </a:extLst>
          </p:cNvPr>
          <p:cNvSpPr txBox="1"/>
          <p:nvPr/>
        </p:nvSpPr>
        <p:spPr>
          <a:xfrm>
            <a:off x="6016487" y="1548702"/>
            <a:ext cx="210709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/>
              <a:t>New questions are added here</a:t>
            </a:r>
            <a:endParaRPr lang="he-IL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DA54D6B-F794-4AD6-AE82-3D10EB318396}"/>
              </a:ext>
            </a:extLst>
          </p:cNvPr>
          <p:cNvCxnSpPr/>
          <p:nvPr/>
        </p:nvCxnSpPr>
        <p:spPr>
          <a:xfrm>
            <a:off x="7301948" y="2183430"/>
            <a:ext cx="583095" cy="7663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7530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survey questions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974703"/>
          </a:xfrm>
        </p:spPr>
        <p:txBody>
          <a:bodyPr>
            <a:normAutofit/>
          </a:bodyPr>
          <a:lstStyle/>
          <a:p>
            <a:pPr marL="285750" indent="-285750"/>
            <a:r>
              <a:rPr lang="en-US" dirty="0"/>
              <a:t>Questions can be added to the survey form via “Add from list” and “Add question”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85C17F-63BE-4DD3-AAA8-0523022FF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0" y="1906366"/>
            <a:ext cx="9000000" cy="44581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F2BC924-2D86-4AF9-8E1E-04264EB0AB0C}"/>
              </a:ext>
            </a:extLst>
          </p:cNvPr>
          <p:cNvSpPr/>
          <p:nvPr/>
        </p:nvSpPr>
        <p:spPr>
          <a:xfrm>
            <a:off x="6705599" y="3943297"/>
            <a:ext cx="2093844" cy="4299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134367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survey questions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1380059"/>
          </a:xfrm>
        </p:spPr>
        <p:txBody>
          <a:bodyPr>
            <a:normAutofit fontScale="92500"/>
          </a:bodyPr>
          <a:lstStyle/>
          <a:p>
            <a:pPr marL="285750" indent="-285750"/>
            <a:r>
              <a:rPr lang="en-US" dirty="0"/>
              <a:t>When clicking “Add question” the choices are “Multi choice” and “Single” choice (as seen previously) as well as “Scale of satisfaction”, “Yes or No” and “Free Text”.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1F0DBC-E46D-48A1-98AF-3B510475C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46" y="2855636"/>
            <a:ext cx="7591425" cy="32670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05673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survey questions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5530" y="752605"/>
            <a:ext cx="8693427" cy="1380059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400" dirty="0"/>
              <a:t>If we choose “Multi choice” then we can fill it in here or search and take from the configuration table we already filled in.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17187E-56C1-4B47-9AE7-81E0CA3B6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084" y="1743695"/>
            <a:ext cx="7600950" cy="46958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AA98FD-D5D7-4766-93CB-C1D3C971525B}"/>
              </a:ext>
            </a:extLst>
          </p:cNvPr>
          <p:cNvSpPr txBox="1"/>
          <p:nvPr/>
        </p:nvSpPr>
        <p:spPr>
          <a:xfrm>
            <a:off x="268161" y="3879128"/>
            <a:ext cx="1780353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/>
              <a:t>We can also state it is mandatory to answer and add a comment.</a:t>
            </a:r>
            <a:endParaRPr lang="he-IL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508C084-A385-4407-864D-CB7D5DD38BDB}"/>
              </a:ext>
            </a:extLst>
          </p:cNvPr>
          <p:cNvCxnSpPr/>
          <p:nvPr/>
        </p:nvCxnSpPr>
        <p:spPr>
          <a:xfrm flipV="1">
            <a:off x="1749285" y="4091607"/>
            <a:ext cx="418497" cy="1490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743DF5C-C078-42C4-934B-A61AEE826162}"/>
              </a:ext>
            </a:extLst>
          </p:cNvPr>
          <p:cNvCxnSpPr/>
          <p:nvPr/>
        </p:nvCxnSpPr>
        <p:spPr>
          <a:xfrm flipV="1">
            <a:off x="1702905" y="4548807"/>
            <a:ext cx="418497" cy="1490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9710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survey questions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5530" y="752605"/>
            <a:ext cx="8693427" cy="1308783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400" dirty="0"/>
              <a:t>It is possible to add a single or multi choice question here “on the fly” and it automatically gets added to the table of survey form questions we previously edited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900516-F1DE-4359-8760-6BDC0FB48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568" y="2233667"/>
            <a:ext cx="6128706" cy="41376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436109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survey questions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5530" y="752605"/>
            <a:ext cx="8693427" cy="1308783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400" dirty="0"/>
              <a:t>The questions we added from within the form got added here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3BADB7-8E1B-4BD1-B802-F4363D8F7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2" y="1758192"/>
            <a:ext cx="9000000" cy="32889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924326E-83E0-4978-93FE-014BB1996292}"/>
              </a:ext>
            </a:extLst>
          </p:cNvPr>
          <p:cNvSpPr/>
          <p:nvPr/>
        </p:nvSpPr>
        <p:spPr>
          <a:xfrm>
            <a:off x="185530" y="4492487"/>
            <a:ext cx="4717774" cy="5698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994399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324F9E-441D-4345-92F1-A21206392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6" y="2269784"/>
            <a:ext cx="9000000" cy="41366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survey questions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1380059"/>
          </a:xfrm>
        </p:spPr>
        <p:txBody>
          <a:bodyPr>
            <a:normAutofit fontScale="92500"/>
          </a:bodyPr>
          <a:lstStyle/>
          <a:p>
            <a:pPr marL="285750" indent="-285750"/>
            <a:r>
              <a:rPr lang="en-US" dirty="0"/>
              <a:t>When clicking “Add from list” all previously used questions (in all trials) appear and </a:t>
            </a:r>
            <a:r>
              <a:rPr lang="en-US" dirty="0">
                <a:highlight>
                  <a:srgbClr val="FFFF00"/>
                </a:highlight>
              </a:rPr>
              <a:t>New for 2018</a:t>
            </a:r>
            <a:r>
              <a:rPr lang="en-US" dirty="0"/>
              <a:t>: it is possible to view the possible answers to the questions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6AF1BD-04C1-484F-BDF5-D9D1DEE42386}"/>
              </a:ext>
            </a:extLst>
          </p:cNvPr>
          <p:cNvSpPr txBox="1"/>
          <p:nvPr/>
        </p:nvSpPr>
        <p:spPr>
          <a:xfrm>
            <a:off x="6496683" y="4448972"/>
            <a:ext cx="1780353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/>
              <a:t>View possible answers from the list</a:t>
            </a:r>
            <a:endParaRPr lang="he-IL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B197BEF-F239-4DDE-84DE-72DAD7A303FB}"/>
              </a:ext>
            </a:extLst>
          </p:cNvPr>
          <p:cNvCxnSpPr>
            <a:cxnSpLocks/>
          </p:cNvCxnSpPr>
          <p:nvPr/>
        </p:nvCxnSpPr>
        <p:spPr>
          <a:xfrm flipH="1" flipV="1">
            <a:off x="5718633" y="4515235"/>
            <a:ext cx="778050" cy="2422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ACDCA1A-0885-49DE-A64B-02DDB9420C17}"/>
              </a:ext>
            </a:extLst>
          </p:cNvPr>
          <p:cNvSpPr/>
          <p:nvPr/>
        </p:nvSpPr>
        <p:spPr>
          <a:xfrm>
            <a:off x="4929808" y="4081670"/>
            <a:ext cx="204356" cy="1775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16450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3382073"/>
          </a:xfrm>
        </p:spPr>
        <p:txBody>
          <a:bodyPr>
            <a:normAutofit/>
          </a:bodyPr>
          <a:lstStyle/>
          <a:p>
            <a:r>
              <a:rPr lang="en-US" dirty="0"/>
              <a:t>This presentation will point out new features recently added to the Trials and Evaluations functionality.  This will be done within the framework of the creation and running of a trial.</a:t>
            </a:r>
          </a:p>
          <a:p>
            <a:r>
              <a:rPr lang="en-US" dirty="0"/>
              <a:t>For a general overview of working with trials see: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sz="1800" dirty="0">
                <a:hlinkClick r:id="rId2"/>
              </a:rPr>
              <a:t>https://knowledge.exlibrisgroup.com/Alma/Product_Documentation/010Alma_Online_Help_(English)/020Acquisitions/060Evaluations_and_Trials</a:t>
            </a:r>
            <a:r>
              <a:rPr lang="en-US" sz="1800" dirty="0"/>
              <a:t> </a:t>
            </a:r>
            <a:endParaRPr lang="en-US" sz="20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9562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survey questions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1380059"/>
          </a:xfrm>
        </p:spPr>
        <p:txBody>
          <a:bodyPr>
            <a:normAutofit/>
          </a:bodyPr>
          <a:lstStyle/>
          <a:p>
            <a:pPr marL="285750" indent="-285750"/>
            <a:r>
              <a:rPr lang="en-US" dirty="0">
                <a:highlight>
                  <a:srgbClr val="FFFF00"/>
                </a:highlight>
              </a:rPr>
              <a:t>New in 2018</a:t>
            </a:r>
            <a:r>
              <a:rPr lang="en-US" dirty="0"/>
              <a:t>: From the “survey form” tab of the trial it is possible to drag and reorder questions (and change to mandatory or optional from the list)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F5B605-6BEC-4D45-98DD-9BCD8B875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11" y="2404081"/>
            <a:ext cx="7898296" cy="38681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CF9C75F-6B71-47E3-B7A3-EF086A199C72}"/>
              </a:ext>
            </a:extLst>
          </p:cNvPr>
          <p:cNvSpPr txBox="1"/>
          <p:nvPr/>
        </p:nvSpPr>
        <p:spPr>
          <a:xfrm>
            <a:off x="1577009" y="4518991"/>
            <a:ext cx="222636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/>
              <a:t>Drag to reorder here</a:t>
            </a:r>
            <a:endParaRPr lang="he-IL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3828923-1500-4936-BFA1-0BE64024E03E}"/>
              </a:ext>
            </a:extLst>
          </p:cNvPr>
          <p:cNvCxnSpPr>
            <a:cxnSpLocks/>
          </p:cNvCxnSpPr>
          <p:nvPr/>
        </p:nvCxnSpPr>
        <p:spPr>
          <a:xfrm flipV="1">
            <a:off x="6915180" y="5769367"/>
            <a:ext cx="519291" cy="3181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67C0841-A0CF-40FC-BAB7-33A898C8C315}"/>
              </a:ext>
            </a:extLst>
          </p:cNvPr>
          <p:cNvSpPr txBox="1"/>
          <p:nvPr/>
        </p:nvSpPr>
        <p:spPr>
          <a:xfrm>
            <a:off x="4039458" y="6087517"/>
            <a:ext cx="287572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/>
              <a:t>Change to mandatory here</a:t>
            </a:r>
            <a:endParaRPr lang="he-IL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DD7694C-EB96-4AFA-B275-DDB89358D110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1258959" y="4338133"/>
            <a:ext cx="318050" cy="3655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6519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50E0B5-8812-4A5F-81C7-58F414DCD322}"/>
              </a:ext>
            </a:extLst>
          </p:cNvPr>
          <p:cNvSpPr txBox="1"/>
          <p:nvPr/>
        </p:nvSpPr>
        <p:spPr>
          <a:xfrm>
            <a:off x="1392072" y="1126771"/>
            <a:ext cx="6974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Introduction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1C2B59-B4C8-4090-B151-02D78089A027}"/>
              </a:ext>
            </a:extLst>
          </p:cNvPr>
          <p:cNvSpPr txBox="1"/>
          <p:nvPr/>
        </p:nvSpPr>
        <p:spPr>
          <a:xfrm>
            <a:off x="1392072" y="2274616"/>
            <a:ext cx="7301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Creating the evaluation process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21AF84-7F34-4527-9C42-F1AB9AD201DB}"/>
              </a:ext>
            </a:extLst>
          </p:cNvPr>
          <p:cNvSpPr/>
          <p:nvPr/>
        </p:nvSpPr>
        <p:spPr>
          <a:xfrm>
            <a:off x="1392072" y="4330177"/>
            <a:ext cx="5499058" cy="7429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EFA2F3-8370-4D1D-85E2-C448F424BB0A}"/>
              </a:ext>
            </a:extLst>
          </p:cNvPr>
          <p:cNvSpPr txBox="1"/>
          <p:nvPr/>
        </p:nvSpPr>
        <p:spPr>
          <a:xfrm>
            <a:off x="1392071" y="3377137"/>
            <a:ext cx="7660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survey questions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838ED7-B9EF-4076-ACC2-CEB2C6A5B1CD}"/>
              </a:ext>
            </a:extLst>
          </p:cNvPr>
          <p:cNvSpPr txBox="1"/>
          <p:nvPr/>
        </p:nvSpPr>
        <p:spPr>
          <a:xfrm>
            <a:off x="1392071" y="4488372"/>
            <a:ext cx="7660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Trial activation and participant notification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8DC26D-BD0B-404C-A00E-969B7B4D4752}"/>
              </a:ext>
            </a:extLst>
          </p:cNvPr>
          <p:cNvSpPr txBox="1"/>
          <p:nvPr/>
        </p:nvSpPr>
        <p:spPr>
          <a:xfrm>
            <a:off x="1397415" y="5584242"/>
            <a:ext cx="6968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Analyzing the trial results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7574C5-2735-434E-9E7E-77E870E19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21" y="830150"/>
            <a:ext cx="983736" cy="542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387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Trial activation and participant notification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1697470"/>
          </a:xfrm>
        </p:spPr>
        <p:txBody>
          <a:bodyPr>
            <a:normAutofit fontScale="92500" lnSpcReduction="20000"/>
          </a:bodyPr>
          <a:lstStyle/>
          <a:p>
            <a:pPr marL="285750" indent="-285750"/>
            <a:r>
              <a:rPr lang="en-US" dirty="0"/>
              <a:t>We have added questions to the survey form tab and added a set of users to the participants tab.  </a:t>
            </a:r>
          </a:p>
          <a:p>
            <a:pPr marL="285750" indent="-285750"/>
            <a:r>
              <a:rPr lang="en-US" dirty="0"/>
              <a:t>Now we will activate the resource.  Doing ‘Actions &gt; Activate’ from the list of trials activates the resource but not the trial.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9BFFE4-6E38-4214-9D1B-3CD6AE9C7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0" y="2745393"/>
            <a:ext cx="9000000" cy="33543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C82323F-2976-48BC-B651-FC8503CD9695}"/>
              </a:ext>
            </a:extLst>
          </p:cNvPr>
          <p:cNvSpPr/>
          <p:nvPr/>
        </p:nvSpPr>
        <p:spPr>
          <a:xfrm>
            <a:off x="7474226" y="5499652"/>
            <a:ext cx="583096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068519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Trial activation and participant notification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1766" y="752605"/>
            <a:ext cx="8652216" cy="594618"/>
          </a:xfrm>
        </p:spPr>
        <p:txBody>
          <a:bodyPr>
            <a:normAutofit/>
          </a:bodyPr>
          <a:lstStyle/>
          <a:p>
            <a:pPr marL="285750" indent="-285750"/>
            <a:r>
              <a:rPr lang="en-US" dirty="0"/>
              <a:t>After activating we will go through the activation wizard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82323F-2976-48BC-B651-FC8503CD9695}"/>
              </a:ext>
            </a:extLst>
          </p:cNvPr>
          <p:cNvSpPr/>
          <p:nvPr/>
        </p:nvSpPr>
        <p:spPr>
          <a:xfrm>
            <a:off x="7474226" y="5247861"/>
            <a:ext cx="583096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929F31-E8F3-4304-9738-ACE9137AE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0" y="1545289"/>
            <a:ext cx="9000000" cy="45167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091300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Trial activation and participant notification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1766" y="752605"/>
            <a:ext cx="8652216" cy="1726748"/>
          </a:xfrm>
        </p:spPr>
        <p:txBody>
          <a:bodyPr>
            <a:normAutofit lnSpcReduction="10000"/>
          </a:bodyPr>
          <a:lstStyle/>
          <a:p>
            <a:pPr marL="285750" indent="-285750"/>
            <a:r>
              <a:rPr lang="en-US" dirty="0"/>
              <a:t>The job “Trials – Start and Notify Participants” will activate the trials and send a notification to the participants.</a:t>
            </a:r>
          </a:p>
          <a:p>
            <a:pPr marL="285750" indent="-285750"/>
            <a:r>
              <a:rPr lang="en-US" dirty="0"/>
              <a:t>This job activates the trial, not the resource.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1F3311-D726-4BF0-8856-87BEFBE41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97" y="2831227"/>
            <a:ext cx="9000000" cy="28745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DC21A01-EDB8-413E-8621-310FD1FEE978}"/>
              </a:ext>
            </a:extLst>
          </p:cNvPr>
          <p:cNvSpPr/>
          <p:nvPr/>
        </p:nvSpPr>
        <p:spPr>
          <a:xfrm>
            <a:off x="66260" y="4996069"/>
            <a:ext cx="3631097" cy="3578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161885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Trial activation and participant notification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1766" y="752605"/>
            <a:ext cx="8652216" cy="983430"/>
          </a:xfrm>
        </p:spPr>
        <p:txBody>
          <a:bodyPr>
            <a:normAutofit/>
          </a:bodyPr>
          <a:lstStyle/>
          <a:p>
            <a:pPr marL="285750" indent="-285750"/>
            <a:r>
              <a:rPr lang="en-US" dirty="0"/>
              <a:t>The job “Trials – Start and Notify Participants” has completed.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866BBC-C193-4DBA-ACEB-A2D09EFBA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88" y="2986548"/>
            <a:ext cx="9000000" cy="8709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774144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DDB6D7-0716-4C83-9FCA-95B3A3435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0" y="1912073"/>
            <a:ext cx="9000000" cy="37947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Trial activation and participant notification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1766" y="752605"/>
            <a:ext cx="8652216" cy="983430"/>
          </a:xfrm>
        </p:spPr>
        <p:txBody>
          <a:bodyPr>
            <a:normAutofit fontScale="85000" lnSpcReduction="20000"/>
          </a:bodyPr>
          <a:lstStyle/>
          <a:p>
            <a:pPr marL="285750" indent="-285750"/>
            <a:r>
              <a:rPr lang="en-US" dirty="0">
                <a:highlight>
                  <a:srgbClr val="FFFF00"/>
                </a:highlight>
              </a:rPr>
              <a:t>New in 2018</a:t>
            </a:r>
            <a:r>
              <a:rPr lang="en-US" dirty="0"/>
              <a:t>: In addition to the initial letter, another letter will be sent before the end of the trial according to the field “Remind participants before trial ends (days)”.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38C72C-3698-4D42-95BD-921B541760DD}"/>
              </a:ext>
            </a:extLst>
          </p:cNvPr>
          <p:cNvSpPr/>
          <p:nvPr/>
        </p:nvSpPr>
        <p:spPr>
          <a:xfrm>
            <a:off x="241766" y="4386470"/>
            <a:ext cx="1732808" cy="4638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220348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Trial activation and participant notification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1766" y="752605"/>
            <a:ext cx="8652216" cy="3276056"/>
          </a:xfrm>
        </p:spPr>
        <p:txBody>
          <a:bodyPr>
            <a:normAutofit lnSpcReduction="10000"/>
          </a:bodyPr>
          <a:lstStyle/>
          <a:p>
            <a:pPr marL="285750" indent="-285750"/>
            <a:r>
              <a:rPr lang="en-US" dirty="0"/>
              <a:t>Participants will get one notification automatically via job " Trials – Start and Notify Participants" (or the "notify participants" action)</a:t>
            </a:r>
          </a:p>
          <a:p>
            <a:pPr marL="285750" indent="-285750"/>
            <a:r>
              <a:rPr lang="en-US" dirty="0"/>
              <a:t>Then the participants will get another letter towards the end of the trial.</a:t>
            </a:r>
          </a:p>
          <a:p>
            <a:pPr marL="285750" indent="-285750"/>
            <a:r>
              <a:rPr lang="en-US" dirty="0"/>
              <a:t>For example if field  “Remind participants before trial ends (days)” is "10" then participants will get another notification 10 days before the trial ends.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7923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Trial activation and participant notification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1766" y="752604"/>
            <a:ext cx="8652216" cy="1262329"/>
          </a:xfrm>
        </p:spPr>
        <p:txBody>
          <a:bodyPr>
            <a:normAutofit fontScale="92500" lnSpcReduction="10000"/>
          </a:bodyPr>
          <a:lstStyle/>
          <a:p>
            <a:pPr marL="285750" indent="-285750"/>
            <a:r>
              <a:rPr lang="en-US" dirty="0"/>
              <a:t>Participant Alicia Chen received her letter</a:t>
            </a:r>
          </a:p>
          <a:p>
            <a:pPr marL="285750" indent="-285750"/>
            <a:r>
              <a:rPr lang="en-US" dirty="0"/>
              <a:t>From the letter there is a link directly to the survey which the participant can fill in an submit.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38C72C-3698-4D42-95BD-921B541760DD}"/>
              </a:ext>
            </a:extLst>
          </p:cNvPr>
          <p:cNvSpPr/>
          <p:nvPr/>
        </p:nvSpPr>
        <p:spPr>
          <a:xfrm>
            <a:off x="241766" y="4386470"/>
            <a:ext cx="1732808" cy="4638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58405D-096D-426E-A901-37A0AED0D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2" y="2014934"/>
            <a:ext cx="9000000" cy="43488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923207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BC5164-FCFE-47AD-A5F0-72D0772FE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2" y="2224528"/>
            <a:ext cx="9000000" cy="40666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Trial activation and participant notification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1766" y="752604"/>
            <a:ext cx="8652216" cy="1262329"/>
          </a:xfrm>
        </p:spPr>
        <p:txBody>
          <a:bodyPr>
            <a:normAutofit lnSpcReduction="10000"/>
          </a:bodyPr>
          <a:lstStyle/>
          <a:p>
            <a:pPr marL="285750" indent="-285750"/>
            <a:r>
              <a:rPr lang="en-US" dirty="0">
                <a:highlight>
                  <a:srgbClr val="FFFF00"/>
                </a:highlight>
              </a:rPr>
              <a:t>New in 2018</a:t>
            </a:r>
            <a:r>
              <a:rPr lang="en-US" dirty="0"/>
              <a:t>: If a participant has already been notified but you want to notify him again you can choose “Reset notification”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38C72C-3698-4D42-95BD-921B541760DD}"/>
              </a:ext>
            </a:extLst>
          </p:cNvPr>
          <p:cNvSpPr/>
          <p:nvPr/>
        </p:nvSpPr>
        <p:spPr>
          <a:xfrm>
            <a:off x="4306958" y="4081348"/>
            <a:ext cx="1272210" cy="3530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2234B9-4695-4C27-A614-28661999508F}"/>
              </a:ext>
            </a:extLst>
          </p:cNvPr>
          <p:cNvSpPr/>
          <p:nvPr/>
        </p:nvSpPr>
        <p:spPr>
          <a:xfrm>
            <a:off x="6970644" y="5938170"/>
            <a:ext cx="1272210" cy="3530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49392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4942801"/>
          </a:xfrm>
        </p:spPr>
        <p:txBody>
          <a:bodyPr>
            <a:normAutofit fontScale="92500" lnSpcReduction="20000"/>
          </a:bodyPr>
          <a:lstStyle/>
          <a:p>
            <a:pPr marL="285750" indent="-285750"/>
            <a:r>
              <a:rPr lang="en-US" sz="3200" dirty="0"/>
              <a:t>Running a trial in order to evaluate an electronic resource, or collection of resources, is typically done in one of the following two cases:</a:t>
            </a:r>
            <a:br>
              <a:rPr lang="en-US" sz="3200" dirty="0"/>
            </a:b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A vendor offers new electronic material to the institution for evaluation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A request is received from a member of the institution to have electronic material evaluated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/>
            <a:r>
              <a:rPr lang="en-US" sz="3200" dirty="0"/>
              <a:t>The evaluation is the workflow of using and evaluating the material. </a:t>
            </a:r>
          </a:p>
          <a:p>
            <a:pPr marL="514350" indent="-514350"/>
            <a:r>
              <a:rPr lang="en-US" sz="3200" dirty="0"/>
              <a:t>A trial is an instance of the evaluation workflow.</a:t>
            </a:r>
          </a:p>
          <a:p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5103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ED5D505-2E1F-4D4A-B1D9-650715323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74" y="2014933"/>
            <a:ext cx="9000000" cy="37024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Trial activation and participant notification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1766" y="752604"/>
            <a:ext cx="8652216" cy="1262329"/>
          </a:xfrm>
        </p:spPr>
        <p:txBody>
          <a:bodyPr>
            <a:normAutofit/>
          </a:bodyPr>
          <a:lstStyle/>
          <a:p>
            <a:pPr marL="285750" indent="-285750"/>
            <a:r>
              <a:rPr lang="en-US" dirty="0"/>
              <a:t>The next time participants are notified Alicia will receive a letter and the other participants will not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38C72C-3698-4D42-95BD-921B541760DD}"/>
              </a:ext>
            </a:extLst>
          </p:cNvPr>
          <p:cNvSpPr/>
          <p:nvPr/>
        </p:nvSpPr>
        <p:spPr>
          <a:xfrm>
            <a:off x="1881813" y="3339227"/>
            <a:ext cx="967404" cy="3530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2234B9-4695-4C27-A614-28661999508F}"/>
              </a:ext>
            </a:extLst>
          </p:cNvPr>
          <p:cNvSpPr/>
          <p:nvPr/>
        </p:nvSpPr>
        <p:spPr>
          <a:xfrm>
            <a:off x="6241773" y="5063526"/>
            <a:ext cx="609599" cy="3530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306465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0323593-E70E-46BB-971A-A5A2D1FF0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66" y="2166774"/>
            <a:ext cx="8696325" cy="39147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Trial activation and participant notification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1766" y="752604"/>
            <a:ext cx="8652216" cy="1262329"/>
          </a:xfrm>
        </p:spPr>
        <p:txBody>
          <a:bodyPr>
            <a:normAutofit lnSpcReduction="10000"/>
          </a:bodyPr>
          <a:lstStyle/>
          <a:p>
            <a:pPr marL="285750" indent="-285750"/>
            <a:r>
              <a:rPr lang="en-US" dirty="0"/>
              <a:t>It is also possible to send a letter to the trial participants via the “notify” option which appears under the “actions” button for active trials in the Trial List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2234B9-4695-4C27-A614-28661999508F}"/>
              </a:ext>
            </a:extLst>
          </p:cNvPr>
          <p:cNvSpPr/>
          <p:nvPr/>
        </p:nvSpPr>
        <p:spPr>
          <a:xfrm>
            <a:off x="7222436" y="4758728"/>
            <a:ext cx="1272210" cy="3530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210925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79EDB3-F6A7-4658-9001-9B92402C1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074" y="2014933"/>
            <a:ext cx="6705600" cy="42195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Trial activation and participant notification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1766" y="752604"/>
            <a:ext cx="8652216" cy="1262329"/>
          </a:xfrm>
        </p:spPr>
        <p:txBody>
          <a:bodyPr>
            <a:normAutofit/>
          </a:bodyPr>
          <a:lstStyle/>
          <a:p>
            <a:pPr marL="285750" indent="-285750"/>
            <a:r>
              <a:rPr lang="en-US" dirty="0"/>
              <a:t>The survey contains the portfolio list because we did not hide it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2234B9-4695-4C27-A614-28661999508F}"/>
              </a:ext>
            </a:extLst>
          </p:cNvPr>
          <p:cNvSpPr/>
          <p:nvPr/>
        </p:nvSpPr>
        <p:spPr>
          <a:xfrm>
            <a:off x="2464906" y="2637886"/>
            <a:ext cx="1272210" cy="3530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937885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047C97-EB12-4D10-AFCA-40B0F90D1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0" y="2219819"/>
            <a:ext cx="9000000" cy="23802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Trial activation and participant notification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1766" y="752604"/>
            <a:ext cx="8652216" cy="1262329"/>
          </a:xfrm>
        </p:spPr>
        <p:txBody>
          <a:bodyPr>
            <a:normAutofit/>
          </a:bodyPr>
          <a:lstStyle/>
          <a:p>
            <a:pPr marL="285750" indent="-285750"/>
            <a:r>
              <a:rPr lang="en-US" dirty="0">
                <a:highlight>
                  <a:srgbClr val="FFFF00"/>
                </a:highlight>
              </a:rPr>
              <a:t>New in 2018 </a:t>
            </a:r>
            <a:r>
              <a:rPr lang="en-US" dirty="0"/>
              <a:t>is the ability to hide the portfolio tab and collection tab from the survey form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2234B9-4695-4C27-A614-28661999508F}"/>
              </a:ext>
            </a:extLst>
          </p:cNvPr>
          <p:cNvSpPr/>
          <p:nvPr/>
        </p:nvSpPr>
        <p:spPr>
          <a:xfrm>
            <a:off x="808384" y="2961245"/>
            <a:ext cx="808381" cy="2722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C7B978-AA47-4CBF-B08A-0D8D0FFB4025}"/>
              </a:ext>
            </a:extLst>
          </p:cNvPr>
          <p:cNvSpPr/>
          <p:nvPr/>
        </p:nvSpPr>
        <p:spPr>
          <a:xfrm>
            <a:off x="6516409" y="3547461"/>
            <a:ext cx="1328877" cy="5077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C559F0-E4E7-4CD4-832A-2D3F8A6D630A}"/>
              </a:ext>
            </a:extLst>
          </p:cNvPr>
          <p:cNvSpPr/>
          <p:nvPr/>
        </p:nvSpPr>
        <p:spPr>
          <a:xfrm>
            <a:off x="3481661" y="3547461"/>
            <a:ext cx="1328877" cy="4109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708072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C9648A-97C7-4618-A58F-5DE56DF2A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2" y="2058579"/>
            <a:ext cx="9000000" cy="37672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Trial activation and participant notification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1766" y="752604"/>
            <a:ext cx="8652216" cy="1262329"/>
          </a:xfrm>
        </p:spPr>
        <p:txBody>
          <a:bodyPr>
            <a:normAutofit/>
          </a:bodyPr>
          <a:lstStyle/>
          <a:p>
            <a:pPr marL="285750" indent="-285750"/>
            <a:r>
              <a:rPr lang="en-US" dirty="0"/>
              <a:t>Now the portfolio tab and collection tab no longer appear in the survey form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2234B9-4695-4C27-A614-28661999508F}"/>
              </a:ext>
            </a:extLst>
          </p:cNvPr>
          <p:cNvSpPr/>
          <p:nvPr/>
        </p:nvSpPr>
        <p:spPr>
          <a:xfrm>
            <a:off x="1152940" y="2987749"/>
            <a:ext cx="2434739" cy="3530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529064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Trial activation and participant notification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1766" y="752604"/>
            <a:ext cx="8652216" cy="1262329"/>
          </a:xfrm>
        </p:spPr>
        <p:txBody>
          <a:bodyPr>
            <a:normAutofit/>
          </a:bodyPr>
          <a:lstStyle/>
          <a:p>
            <a:pPr marL="285750" indent="-285750"/>
            <a:r>
              <a:rPr lang="en-US" dirty="0"/>
              <a:t>For the multiple choice questions participants can choose multiple answers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8945D2-9299-4FE7-BF69-3430B08DA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116809"/>
            <a:ext cx="5002695" cy="36525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322808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Trial activation and participant notification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1766" y="752604"/>
            <a:ext cx="8652216" cy="1262329"/>
          </a:xfrm>
        </p:spPr>
        <p:txBody>
          <a:bodyPr>
            <a:normAutofit/>
          </a:bodyPr>
          <a:lstStyle/>
          <a:p>
            <a:pPr marL="285750" indent="-285750"/>
            <a:r>
              <a:rPr lang="en-US" dirty="0"/>
              <a:t>Note that it is also possible to add a comment field to questions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2E19E5-9124-4766-AA99-C8D92303A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033" y="1884619"/>
            <a:ext cx="7433681" cy="44499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6494801-91D6-4D90-A602-385AD10AB255}"/>
              </a:ext>
            </a:extLst>
          </p:cNvPr>
          <p:cNvSpPr/>
          <p:nvPr/>
        </p:nvSpPr>
        <p:spPr>
          <a:xfrm>
            <a:off x="2584174" y="5049078"/>
            <a:ext cx="2252869" cy="3710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613301-922F-43C0-AE1B-940440002AF5}"/>
              </a:ext>
            </a:extLst>
          </p:cNvPr>
          <p:cNvSpPr/>
          <p:nvPr/>
        </p:nvSpPr>
        <p:spPr>
          <a:xfrm>
            <a:off x="1073426" y="5499652"/>
            <a:ext cx="7211288" cy="5830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42536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97EB895-ED0A-4C55-A29D-4740688D8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581" y="1836082"/>
            <a:ext cx="8324850" cy="31813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Trial activation and participant notification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1766" y="752604"/>
            <a:ext cx="8652216" cy="1262329"/>
          </a:xfrm>
        </p:spPr>
        <p:txBody>
          <a:bodyPr>
            <a:normAutofit/>
          </a:bodyPr>
          <a:lstStyle/>
          <a:p>
            <a:pPr marL="285750" indent="-285750"/>
            <a:r>
              <a:rPr lang="en-US" dirty="0"/>
              <a:t>The comment field appears and can be filled in as follows to end users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613301-922F-43C0-AE1B-940440002AF5}"/>
              </a:ext>
            </a:extLst>
          </p:cNvPr>
          <p:cNvSpPr/>
          <p:nvPr/>
        </p:nvSpPr>
        <p:spPr>
          <a:xfrm>
            <a:off x="1674293" y="4394580"/>
            <a:ext cx="6475794" cy="5830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10743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50E0B5-8812-4A5F-81C7-58F414DCD322}"/>
              </a:ext>
            </a:extLst>
          </p:cNvPr>
          <p:cNvSpPr txBox="1"/>
          <p:nvPr/>
        </p:nvSpPr>
        <p:spPr>
          <a:xfrm>
            <a:off x="1392072" y="1126771"/>
            <a:ext cx="6974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Introduction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1C2B59-B4C8-4090-B151-02D78089A027}"/>
              </a:ext>
            </a:extLst>
          </p:cNvPr>
          <p:cNvSpPr txBox="1"/>
          <p:nvPr/>
        </p:nvSpPr>
        <p:spPr>
          <a:xfrm>
            <a:off x="1392072" y="2274616"/>
            <a:ext cx="7301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Creating the evaluation process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21AF84-7F34-4527-9C42-F1AB9AD201DB}"/>
              </a:ext>
            </a:extLst>
          </p:cNvPr>
          <p:cNvSpPr/>
          <p:nvPr/>
        </p:nvSpPr>
        <p:spPr>
          <a:xfrm>
            <a:off x="1392072" y="5430107"/>
            <a:ext cx="3537737" cy="7429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EFA2F3-8370-4D1D-85E2-C448F424BB0A}"/>
              </a:ext>
            </a:extLst>
          </p:cNvPr>
          <p:cNvSpPr txBox="1"/>
          <p:nvPr/>
        </p:nvSpPr>
        <p:spPr>
          <a:xfrm>
            <a:off x="1392071" y="3377137"/>
            <a:ext cx="7660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survey questions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838ED7-B9EF-4076-ACC2-CEB2C6A5B1CD}"/>
              </a:ext>
            </a:extLst>
          </p:cNvPr>
          <p:cNvSpPr txBox="1"/>
          <p:nvPr/>
        </p:nvSpPr>
        <p:spPr>
          <a:xfrm>
            <a:off x="1392071" y="4488372"/>
            <a:ext cx="7660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Trial activation and participant notification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8DC26D-BD0B-404C-A00E-969B7B4D4752}"/>
              </a:ext>
            </a:extLst>
          </p:cNvPr>
          <p:cNvSpPr txBox="1"/>
          <p:nvPr/>
        </p:nvSpPr>
        <p:spPr>
          <a:xfrm>
            <a:off x="1397415" y="5584242"/>
            <a:ext cx="6968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Analyzing the trial results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7574C5-2735-434E-9E7E-77E870E19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21" y="830150"/>
            <a:ext cx="983736" cy="542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086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the trial results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1766" y="752604"/>
            <a:ext cx="8652216" cy="4839813"/>
          </a:xfrm>
        </p:spPr>
        <p:txBody>
          <a:bodyPr>
            <a:normAutofit/>
          </a:bodyPr>
          <a:lstStyle/>
          <a:p>
            <a:pPr marL="285750" indent="-285750"/>
            <a:r>
              <a:rPr lang="en-US" dirty="0"/>
              <a:t>When the responses are sent they are automatically recorded in the Analysis tab of the trial. </a:t>
            </a:r>
          </a:p>
          <a:p>
            <a:pPr marL="285750" indent="-285750"/>
            <a:r>
              <a:rPr lang="en-US" dirty="0"/>
              <a:t>The Trial Operator can then view the results and on the basis of the responses make a purchasing decision</a:t>
            </a:r>
          </a:p>
          <a:p>
            <a:pPr marL="285750" indent="-285750"/>
            <a:r>
              <a:rPr lang="en-US" dirty="0"/>
              <a:t>He can enter the decision in the Analysis and Results section of the Summary tab </a:t>
            </a:r>
          </a:p>
          <a:p>
            <a:pPr marL="285750" indent="-285750"/>
            <a:endParaRPr lang="en-US" sz="2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049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4942801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3200" dirty="0"/>
              <a:t>In Alma the evaluation is done via a well defined workflow.</a:t>
            </a:r>
          </a:p>
          <a:p>
            <a:pPr marL="285750" indent="-285750"/>
            <a:r>
              <a:rPr lang="en-US" sz="3200" dirty="0"/>
              <a:t>The workflow of the evaluation determines the way in which a PO line evaluation is handled.</a:t>
            </a:r>
          </a:p>
          <a:p>
            <a:pPr marL="285750" indent="-285750"/>
            <a:r>
              <a:rPr lang="en-US" sz="3200" dirty="0"/>
              <a:t>The evaluation starts at the time the POL is created and ends when a decision is made whether to purchase the electronic material.</a:t>
            </a:r>
          </a:p>
          <a:p>
            <a:pPr marL="285750" indent="-285750"/>
            <a:r>
              <a:rPr lang="en-US" sz="3200" dirty="0"/>
              <a:t>For a diagram of the process see </a:t>
            </a:r>
            <a:r>
              <a:rPr lang="en-US" sz="3200" dirty="0">
                <a:hlinkClick r:id="rId2"/>
              </a:rPr>
              <a:t>here</a:t>
            </a:r>
            <a:r>
              <a:rPr lang="en-US" sz="3200" dirty="0"/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5410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10CB00-50E2-468F-9861-94CCECB89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2" y="2060801"/>
            <a:ext cx="9000000" cy="26933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the trial results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1766" y="752605"/>
            <a:ext cx="8652216" cy="903917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400" dirty="0">
                <a:highlight>
                  <a:srgbClr val="FFFF00"/>
                </a:highlight>
              </a:rPr>
              <a:t>New in 2018</a:t>
            </a:r>
            <a:r>
              <a:rPr lang="en-US" sz="2400" dirty="0"/>
              <a:t>: The “Analysis” tab includes a summary of the number of participants and how many have been notified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0BD017-3658-4131-8B97-D48D973D3195}"/>
              </a:ext>
            </a:extLst>
          </p:cNvPr>
          <p:cNvSpPr/>
          <p:nvPr/>
        </p:nvSpPr>
        <p:spPr>
          <a:xfrm>
            <a:off x="414045" y="3843130"/>
            <a:ext cx="3495346" cy="4373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4146070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the trial results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1766" y="752605"/>
            <a:ext cx="8652216" cy="1089448"/>
          </a:xfrm>
        </p:spPr>
        <p:txBody>
          <a:bodyPr>
            <a:normAutofit fontScale="92500" lnSpcReduction="20000"/>
          </a:bodyPr>
          <a:lstStyle/>
          <a:p>
            <a:pPr marL="285750" indent="-285750"/>
            <a:r>
              <a:rPr lang="en-US" dirty="0"/>
              <a:t>When the responses are sent they are automatically recorded in the trial.</a:t>
            </a:r>
          </a:p>
          <a:p>
            <a:pPr marL="285750" indent="-285750"/>
            <a:r>
              <a:rPr lang="en-US" dirty="0"/>
              <a:t>Here the trial operator views the results, for example:</a:t>
            </a:r>
          </a:p>
          <a:p>
            <a:pPr marL="285750" indent="-285750"/>
            <a:endParaRPr lang="en-US" sz="2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5969A7-69B5-4343-B72B-92B6F77CC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61" y="1943056"/>
            <a:ext cx="7820025" cy="38385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2629504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the trial results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1766" y="752605"/>
            <a:ext cx="8652216" cy="1089448"/>
          </a:xfrm>
        </p:spPr>
        <p:txBody>
          <a:bodyPr>
            <a:normAutofit fontScale="92500"/>
          </a:bodyPr>
          <a:lstStyle/>
          <a:p>
            <a:pPr marL="285750" indent="-285750"/>
            <a:r>
              <a:rPr lang="en-US" dirty="0"/>
              <a:t>The comments which then user added in the comments field off a particular question appear as follows in the analysis tab </a:t>
            </a:r>
          </a:p>
          <a:p>
            <a:pPr marL="285750" indent="-285750"/>
            <a:endParaRPr lang="en-US" sz="2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438F2A-CD73-4EEA-BB86-66CCCDE84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2" y="2017510"/>
            <a:ext cx="9000000" cy="27785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F76EE8A-D59A-453F-9421-542E1B8CCF86}"/>
              </a:ext>
            </a:extLst>
          </p:cNvPr>
          <p:cNvSpPr/>
          <p:nvPr/>
        </p:nvSpPr>
        <p:spPr>
          <a:xfrm>
            <a:off x="53009" y="3975652"/>
            <a:ext cx="3432314" cy="5963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380260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the trial results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1766" y="752605"/>
            <a:ext cx="8652216" cy="586075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400" dirty="0"/>
              <a:t>It is also possible to export the survey feedback</a:t>
            </a:r>
          </a:p>
          <a:p>
            <a:pPr marL="285750" indent="-285750"/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769C04-4ADF-44B6-8378-35E6338C0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8" y="1992570"/>
            <a:ext cx="9000000" cy="28276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BF49FEF-9DDC-4EA0-9A3A-71DE789055CB}"/>
              </a:ext>
            </a:extLst>
          </p:cNvPr>
          <p:cNvSpPr/>
          <p:nvPr/>
        </p:nvSpPr>
        <p:spPr>
          <a:xfrm>
            <a:off x="6149009" y="2032326"/>
            <a:ext cx="1510748" cy="4060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0443439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17638F-8D0F-4CE1-A60C-FFFA1CD52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6597"/>
            <a:ext cx="9000000" cy="14811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the trial results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1766" y="752605"/>
            <a:ext cx="8652216" cy="586075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400" dirty="0"/>
              <a:t>The feedback is exported to a multi-sheet Excel file</a:t>
            </a:r>
          </a:p>
          <a:p>
            <a:pPr marL="285750" indent="-285750"/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F49FEF-9DDC-4EA0-9A3A-71DE789055CB}"/>
              </a:ext>
            </a:extLst>
          </p:cNvPr>
          <p:cNvSpPr/>
          <p:nvPr/>
        </p:nvSpPr>
        <p:spPr>
          <a:xfrm>
            <a:off x="556592" y="3770408"/>
            <a:ext cx="3737112" cy="2582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6523210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the trial results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1766" y="752604"/>
            <a:ext cx="8652216" cy="2719467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400" dirty="0"/>
              <a:t>After viewing the responses and coming to a decision the Trial Operator enters the results and purchasing decision in the Analysis and Results section of the Summary tab. </a:t>
            </a:r>
          </a:p>
          <a:p>
            <a:pPr marL="457200" indent="-457200"/>
            <a:r>
              <a:rPr lang="en-US" sz="2400" dirty="0"/>
              <a:t>The minimum information to enter in this section is the Result and Result Date.</a:t>
            </a:r>
          </a:p>
          <a:p>
            <a:pPr marL="457200" indent="-457200"/>
            <a:r>
              <a:rPr lang="en-US" sz="2400" dirty="0"/>
              <a:t>This is recorded in the Analysis and Results section of the Summary tab</a:t>
            </a:r>
          </a:p>
          <a:p>
            <a:pPr marL="457200" indent="-457200"/>
            <a:endParaRPr lang="en-US" sz="2400" dirty="0"/>
          </a:p>
          <a:p>
            <a:pPr marL="285750" indent="-285750"/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857A04-33BA-493D-BED9-A41628956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88" y="3472072"/>
            <a:ext cx="9000000" cy="13013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1372268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the trial results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1766" y="752604"/>
            <a:ext cx="8652216" cy="4720543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400" dirty="0"/>
              <a:t>After the results are entered, the PO line is saved. </a:t>
            </a:r>
          </a:p>
          <a:p>
            <a:pPr marL="457200" indent="-457200"/>
            <a:r>
              <a:rPr lang="en-US" sz="2400" dirty="0"/>
              <a:t>If the decision was made to purchase the material then the Purchasing Operator would typically continue in the normal purchasing workflow.</a:t>
            </a:r>
          </a:p>
          <a:p>
            <a:pPr marL="457200" indent="-457200"/>
            <a:r>
              <a:rPr lang="en-US" sz="2400" dirty="0"/>
              <a:t>If the decision was made not to purchase the material, the Purchasing Operator would typically to cancel the PO line</a:t>
            </a:r>
          </a:p>
          <a:p>
            <a:pPr marL="457200" indent="-457200"/>
            <a:endParaRPr lang="en-US" sz="2400" dirty="0"/>
          </a:p>
          <a:p>
            <a:pPr marL="285750" indent="-285750"/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285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4942801"/>
          </a:xfrm>
        </p:spPr>
        <p:txBody>
          <a:bodyPr>
            <a:normAutofit fontScale="92500" lnSpcReduction="10000"/>
          </a:bodyPr>
          <a:lstStyle/>
          <a:p>
            <a:pPr marL="285750" indent="-285750"/>
            <a:r>
              <a:rPr lang="en-US" dirty="0"/>
              <a:t>The steps in the process are: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Trial operator / manager receives offer from vendor or member of the institution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Purchase operator creates a POL for the trial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Trial operator / manager creates a survey form and enters trial details.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The POLs may be evaluated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The trial participant is invited to participate in the survey, he completes and submits the survey form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The trial operator / manager reviews the results of the survey forms and makes a purchasing decision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One of the following occurs: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A decision is made to purchase and the standard purchasing workflow continues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A decision is made not to purchase and the POL is canceled.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111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50E0B5-8812-4A5F-81C7-58F414DCD322}"/>
              </a:ext>
            </a:extLst>
          </p:cNvPr>
          <p:cNvSpPr txBox="1"/>
          <p:nvPr/>
        </p:nvSpPr>
        <p:spPr>
          <a:xfrm>
            <a:off x="1392072" y="1126771"/>
            <a:ext cx="6974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Introduction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1C2B59-B4C8-4090-B151-02D78089A027}"/>
              </a:ext>
            </a:extLst>
          </p:cNvPr>
          <p:cNvSpPr txBox="1"/>
          <p:nvPr/>
        </p:nvSpPr>
        <p:spPr>
          <a:xfrm>
            <a:off x="1392072" y="2274616"/>
            <a:ext cx="7301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Creating the evaluation process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21AF84-7F34-4527-9C42-F1AB9AD201DB}"/>
              </a:ext>
            </a:extLst>
          </p:cNvPr>
          <p:cNvSpPr/>
          <p:nvPr/>
        </p:nvSpPr>
        <p:spPr>
          <a:xfrm>
            <a:off x="1392071" y="2137505"/>
            <a:ext cx="4338169" cy="7429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EFA2F3-8370-4D1D-85E2-C448F424BB0A}"/>
              </a:ext>
            </a:extLst>
          </p:cNvPr>
          <p:cNvSpPr txBox="1"/>
          <p:nvPr/>
        </p:nvSpPr>
        <p:spPr>
          <a:xfrm>
            <a:off x="1392071" y="3377137"/>
            <a:ext cx="7660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survey questions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838ED7-B9EF-4076-ACC2-CEB2C6A5B1CD}"/>
              </a:ext>
            </a:extLst>
          </p:cNvPr>
          <p:cNvSpPr txBox="1"/>
          <p:nvPr/>
        </p:nvSpPr>
        <p:spPr>
          <a:xfrm>
            <a:off x="1392071" y="4488372"/>
            <a:ext cx="7660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Trial activation and participant notification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8DC26D-BD0B-404C-A00E-969B7B4D4752}"/>
              </a:ext>
            </a:extLst>
          </p:cNvPr>
          <p:cNvSpPr txBox="1"/>
          <p:nvPr/>
        </p:nvSpPr>
        <p:spPr>
          <a:xfrm>
            <a:off x="1397415" y="5584242"/>
            <a:ext cx="6968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Analyzing the trial results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7574C5-2735-434E-9E7E-77E870E19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21" y="830150"/>
            <a:ext cx="983736" cy="542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85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evaluation process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4942801"/>
          </a:xfrm>
        </p:spPr>
        <p:txBody>
          <a:bodyPr>
            <a:normAutofit/>
          </a:bodyPr>
          <a:lstStyle/>
          <a:p>
            <a:r>
              <a:rPr lang="en-US" sz="2400" dirty="0"/>
              <a:t>We will begin the demonstration by creating a new trial.</a:t>
            </a:r>
          </a:p>
          <a:p>
            <a:r>
              <a:rPr lang="en-US" sz="2400" dirty="0"/>
              <a:t>This can be done as follows</a:t>
            </a:r>
            <a:br>
              <a:rPr lang="en-US" sz="2400" dirty="0"/>
            </a:b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Make POL for purchase type of one of the following: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Electronic title one time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Electronic collection one time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Electronic collection subscription</a:t>
            </a:r>
            <a:br>
              <a:rPr lang="en-US" dirty="0"/>
            </a:b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In the POL choose one of the following (both of which are explained in the following slide)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Save and request evaluation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Save and request trial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313036"/>
      </p:ext>
    </p:extLst>
  </p:cSld>
  <p:clrMapOvr>
    <a:masterClrMapping/>
  </p:clrMapOvr>
</p:sld>
</file>

<file path=ppt/theme/theme1.xml><?xml version="1.0" encoding="utf-8"?>
<a:theme xmlns:a="http://schemas.openxmlformats.org/drawingml/2006/main" name="1_Ex Libris Template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8100">
          <a:solidFill>
            <a:srgbClr val="FF000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Ex Libris Primo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Ex Libris Alma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Ex Libris Voyager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Ex Libris Rosetta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Ex Libris Aleph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Ex Libris campusM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8424</TotalTime>
  <Words>2130</Words>
  <Application>Microsoft Office PowerPoint</Application>
  <PresentationFormat>On-screen Show (4:3)</PresentationFormat>
  <Paragraphs>302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66</vt:i4>
      </vt:variant>
    </vt:vector>
  </HeadingPairs>
  <TitlesOfParts>
    <vt:vector size="75" baseType="lpstr">
      <vt:lpstr>Arial</vt:lpstr>
      <vt:lpstr>Calibri</vt:lpstr>
      <vt:lpstr>1_Ex Libris Template</vt:lpstr>
      <vt:lpstr>2_Ex Libris Primo</vt:lpstr>
      <vt:lpstr>3_Ex Libris Alma</vt:lpstr>
      <vt:lpstr>4_Ex Libris Voyager</vt:lpstr>
      <vt:lpstr>5_Ex Libris Rosetta</vt:lpstr>
      <vt:lpstr>6_Ex Libris Aleph</vt:lpstr>
      <vt:lpstr>7_Ex Libris campusM</vt:lpstr>
      <vt:lpstr>Evaluations and Trials in Alma</vt:lpstr>
      <vt:lpstr>New features in this presentation</vt:lpstr>
      <vt:lpstr>Contents</vt:lpstr>
      <vt:lpstr>Introduction</vt:lpstr>
      <vt:lpstr>Introduction</vt:lpstr>
      <vt:lpstr>Introduction</vt:lpstr>
      <vt:lpstr>Introduction</vt:lpstr>
      <vt:lpstr>Contents</vt:lpstr>
      <vt:lpstr>Creating the evaluation process</vt:lpstr>
      <vt:lpstr>Creating the evaluation process</vt:lpstr>
      <vt:lpstr>Creating the evaluation process</vt:lpstr>
      <vt:lpstr>Creating the evaluation process</vt:lpstr>
      <vt:lpstr>Creating the evaluation process</vt:lpstr>
      <vt:lpstr>Creating the evaluation process</vt:lpstr>
      <vt:lpstr>Creating the evaluation process</vt:lpstr>
      <vt:lpstr>Creating the evaluation process</vt:lpstr>
      <vt:lpstr>Creating the evaluation process</vt:lpstr>
      <vt:lpstr>Creating the evaluation process</vt:lpstr>
      <vt:lpstr>Creating the evaluation process</vt:lpstr>
      <vt:lpstr>Creating the evaluation process</vt:lpstr>
      <vt:lpstr>Creating the evaluation process</vt:lpstr>
      <vt:lpstr>Creating the evaluation process</vt:lpstr>
      <vt:lpstr>Creating the evaluation process</vt:lpstr>
      <vt:lpstr>Creating the evaluation process</vt:lpstr>
      <vt:lpstr>Contents</vt:lpstr>
      <vt:lpstr>The survey questions</vt:lpstr>
      <vt:lpstr>The survey questions</vt:lpstr>
      <vt:lpstr>The survey questions</vt:lpstr>
      <vt:lpstr>The survey questions</vt:lpstr>
      <vt:lpstr>The survey questions</vt:lpstr>
      <vt:lpstr>The survey questions</vt:lpstr>
      <vt:lpstr>The survey questions</vt:lpstr>
      <vt:lpstr>The survey questions</vt:lpstr>
      <vt:lpstr>The survey questions</vt:lpstr>
      <vt:lpstr>The survey questions</vt:lpstr>
      <vt:lpstr>The survey questions</vt:lpstr>
      <vt:lpstr>The survey questions</vt:lpstr>
      <vt:lpstr>The survey questions</vt:lpstr>
      <vt:lpstr>The survey questions</vt:lpstr>
      <vt:lpstr>The survey questions</vt:lpstr>
      <vt:lpstr>Contents</vt:lpstr>
      <vt:lpstr>Trial activation and participant notification</vt:lpstr>
      <vt:lpstr>Trial activation and participant notification</vt:lpstr>
      <vt:lpstr>Trial activation and participant notification</vt:lpstr>
      <vt:lpstr>Trial activation and participant notification</vt:lpstr>
      <vt:lpstr>Trial activation and participant notification</vt:lpstr>
      <vt:lpstr>Trial activation and participant notification</vt:lpstr>
      <vt:lpstr>Trial activation and participant notification</vt:lpstr>
      <vt:lpstr>Trial activation and participant notification</vt:lpstr>
      <vt:lpstr>Trial activation and participant notification</vt:lpstr>
      <vt:lpstr>Trial activation and participant notification</vt:lpstr>
      <vt:lpstr>Trial activation and participant notification</vt:lpstr>
      <vt:lpstr>Trial activation and participant notification</vt:lpstr>
      <vt:lpstr>Trial activation and participant notification</vt:lpstr>
      <vt:lpstr>Trial activation and participant notification</vt:lpstr>
      <vt:lpstr>Trial activation and participant notification</vt:lpstr>
      <vt:lpstr>Trial activation and participant notification</vt:lpstr>
      <vt:lpstr>Contents</vt:lpstr>
      <vt:lpstr>Analyzing the trial results</vt:lpstr>
      <vt:lpstr>Analyzing the trial results</vt:lpstr>
      <vt:lpstr>Analyzing the trial results</vt:lpstr>
      <vt:lpstr>Analyzing the trial results</vt:lpstr>
      <vt:lpstr>Analyzing the trial results</vt:lpstr>
      <vt:lpstr>Analyzing the trial results</vt:lpstr>
      <vt:lpstr>Analyzing the trial results</vt:lpstr>
      <vt:lpstr>Analyzing the trial 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שרון דר</dc:creator>
  <cp:lastModifiedBy>Yoel Kortick</cp:lastModifiedBy>
  <cp:revision>440</cp:revision>
  <cp:lastPrinted>2015-10-14T02:56:41Z</cp:lastPrinted>
  <dcterms:created xsi:type="dcterms:W3CDTF">2015-04-14T20:14:13Z</dcterms:created>
  <dcterms:modified xsi:type="dcterms:W3CDTF">2018-08-16T09:28:33Z</dcterms:modified>
</cp:coreProperties>
</file>